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94" r:id="rId2"/>
    <p:sldId id="295" r:id="rId3"/>
    <p:sldId id="267" r:id="rId4"/>
    <p:sldId id="297" r:id="rId5"/>
    <p:sldId id="270" r:id="rId6"/>
    <p:sldId id="296" r:id="rId7"/>
    <p:sldId id="281" r:id="rId8"/>
    <p:sldId id="292" r:id="rId9"/>
    <p:sldId id="290" r:id="rId10"/>
    <p:sldId id="289" r:id="rId11"/>
    <p:sldId id="283" r:id="rId12"/>
    <p:sldId id="298" r:id="rId13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00"/>
    <a:srgbClr val="C00000"/>
    <a:srgbClr val="D9D9D9"/>
    <a:srgbClr val="EEEEEE"/>
    <a:srgbClr val="FF7D7D"/>
    <a:srgbClr val="324B5F"/>
    <a:srgbClr val="A20000"/>
    <a:srgbClr val="00C057"/>
    <a:srgbClr val="00DA63"/>
    <a:srgbClr val="4D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0" autoAdjust="0"/>
    <p:restoredTop sz="94659"/>
  </p:normalViewPr>
  <p:slideViewPr>
    <p:cSldViewPr snapToGrid="0">
      <p:cViewPr varScale="1">
        <p:scale>
          <a:sx n="110" d="100"/>
          <a:sy n="110" d="100"/>
        </p:scale>
        <p:origin x="56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15B29-AEA9-444A-95E7-8217BDEB14D9}" type="datetimeFigureOut">
              <a:rPr lang="en-US" smtClean="0"/>
              <a:t>3/10/23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8E6A2-6BEF-4346-A920-E688B5385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6238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56E74-59EC-4F62-815A-AAF420735264}" type="datetimeFigureOut">
              <a:rPr lang="en-US" smtClean="0"/>
              <a:t>3/10/23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47A45-2273-4E3A-82B2-70816AFAC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6436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6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81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79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8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33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12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32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86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B43BB-3F59-483D-8198-66136B3F1180}" type="datetime1">
              <a:rPr lang="en-US" smtClean="0"/>
              <a:t>3/10/23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FLC, www.f-jurist.ru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F5025-40E0-4924-B991-679A32BA3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6267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A2FEB-5D9D-4AF8-8ABE-98AB6800604B}" type="datetime1">
              <a:rPr lang="en-US" smtClean="0"/>
              <a:t>3/10/23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FLC, www.f-jurist.ru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F5025-40E0-4924-B991-679A32BA3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90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D93C-DBAE-42F4-9737-489ABA8FB30A}" type="datetime1">
              <a:rPr lang="en-US" smtClean="0"/>
              <a:t>3/10/23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FLC, www.f-jurist.ru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F5025-40E0-4924-B991-679A32BA3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7269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263B-D01C-4B8B-BF7A-9E6050BDB68C}" type="datetime1">
              <a:rPr lang="en-US" smtClean="0"/>
              <a:t>3/10/23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FLC, www.f-jurist.ru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F5025-40E0-4924-B991-679A32BA3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3815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1620-CFEB-4CE1-8998-942FA5DD08FA}" type="datetime1">
              <a:rPr lang="en-US" smtClean="0"/>
              <a:t>3/10/23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FLC, www.f-jurist.ru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F5025-40E0-4924-B991-679A32BA3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0318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5EDB-984F-4935-B1BA-4E49DFAC68DF}" type="datetime1">
              <a:rPr lang="en-US" smtClean="0"/>
              <a:t>3/10/23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FLC, www.f-jurist.ru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F5025-40E0-4924-B991-679A32BA3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2353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0619-20AD-455A-BA7C-6522D791CB95}" type="datetime1">
              <a:rPr lang="en-US" smtClean="0"/>
              <a:t>3/10/23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FLC, www.f-jurist.ru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F5025-40E0-4924-B991-679A32BA3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4534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AD5C-FAA7-49FB-8D71-124E0E81174C}" type="datetime1">
              <a:rPr lang="en-US" smtClean="0"/>
              <a:t>3/10/23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FLC, www.f-jurist.ru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F5025-40E0-4924-B991-679A32BA3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740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61A0E-0138-4B47-B738-2E63DCF83624}" type="datetime1">
              <a:rPr lang="en-US" smtClean="0"/>
              <a:t>3/10/23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FLC, www.f-jurist.ru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F5025-40E0-4924-B991-679A32BA3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9330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5BF6-C1DB-485A-9938-184A62DC5368}" type="datetime1">
              <a:rPr lang="en-US" smtClean="0"/>
              <a:t>3/10/23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FLC, www.f-jurist.ru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F5025-40E0-4924-B991-679A32BA3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654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D1F2-872A-4168-8EEA-91D71850F011}" type="datetime1">
              <a:rPr lang="en-US" smtClean="0"/>
              <a:t>3/10/23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FLC, www.f-jurist.ru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F5025-40E0-4924-B991-679A32BA3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57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372F6-0953-4AFB-B5AE-F87A902F4B26}" type="datetime1">
              <a:rPr lang="en-US" smtClean="0"/>
              <a:t>3/10/23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FLC, www.f-jurist.ru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F5025-40E0-4924-B991-679A32BA3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2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gif"/><Relationship Id="rId3" Type="http://schemas.openxmlformats.org/officeDocument/2006/relationships/image" Target="../media/image51.png"/><Relationship Id="rId21" Type="http://schemas.openxmlformats.org/officeDocument/2006/relationships/image" Target="../media/image66.gif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23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4.png"/><Relationship Id="rId10" Type="http://schemas.openxmlformats.org/officeDocument/2006/relationships/image" Target="../media/image71.png"/><Relationship Id="rId4" Type="http://schemas.microsoft.com/office/2007/relationships/hdphoto" Target="../media/hdphoto1.wdp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20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3.png"/><Relationship Id="rId18" Type="http://schemas.microsoft.com/office/2007/relationships/hdphoto" Target="../media/hdphoto13.wdp"/><Relationship Id="rId3" Type="http://schemas.microsoft.com/office/2007/relationships/hdphoto" Target="../media/hdphoto1.wdp"/><Relationship Id="rId21" Type="http://schemas.openxmlformats.org/officeDocument/2006/relationships/image" Target="../media/image47.png"/><Relationship Id="rId7" Type="http://schemas.openxmlformats.org/officeDocument/2006/relationships/image" Target="../media/image40.png"/><Relationship Id="rId12" Type="http://schemas.microsoft.com/office/2007/relationships/hdphoto" Target="../media/hdphoto10.wdp"/><Relationship Id="rId17" Type="http://schemas.openxmlformats.org/officeDocument/2006/relationships/image" Target="../media/image45.png"/><Relationship Id="rId2" Type="http://schemas.openxmlformats.org/officeDocument/2006/relationships/image" Target="../media/image8.png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42.png"/><Relationship Id="rId24" Type="http://schemas.microsoft.com/office/2007/relationships/hdphoto" Target="../media/hdphoto16.wdp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23" Type="http://schemas.openxmlformats.org/officeDocument/2006/relationships/image" Target="../media/image48.png"/><Relationship Id="rId10" Type="http://schemas.microsoft.com/office/2007/relationships/hdphoto" Target="../media/hdphoto9.wdp"/><Relationship Id="rId19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41.png"/><Relationship Id="rId14" Type="http://schemas.microsoft.com/office/2007/relationships/hdphoto" Target="../media/hdphoto11.wdp"/><Relationship Id="rId22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rgbClr val="EEEEEE"/>
            </a:gs>
            <a:gs pos="100000">
              <a:srgbClr val="D9D9D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3946428" y="2362410"/>
            <a:ext cx="5203367" cy="5151586"/>
            <a:chOff x="4535871" y="2339762"/>
            <a:chExt cx="5203367" cy="515158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5871" y="2339762"/>
              <a:ext cx="3355583" cy="5027090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655" y="2464258"/>
              <a:ext cx="3355583" cy="5027090"/>
            </a:xfrm>
            <a:prstGeom prst="rect">
              <a:avLst/>
            </a:prstGeom>
          </p:spPr>
        </p:pic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011" y="2537368"/>
            <a:ext cx="3238798" cy="48521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3" y="627983"/>
            <a:ext cx="4615253" cy="1153812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-463001" y="2237914"/>
            <a:ext cx="4998872" cy="2506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rgbClr val="339900"/>
                </a:solidFill>
                <a:latin typeface="Century Gothic" panose="020B0502020202020204" pitchFamily="34" charset="0"/>
              </a:rPr>
              <a:t>ЮРИДИЧЕСКИЕ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И  БУХГАЛТЕРСКИЕ </a:t>
            </a:r>
          </a:p>
          <a:p>
            <a:r>
              <a:rPr lang="ru-RU" sz="2450" b="1" dirty="0">
                <a:solidFill>
                  <a:srgbClr val="339900"/>
                </a:solidFill>
                <a:latin typeface="Century Gothic" panose="020B0502020202020204" pitchFamily="34" charset="0"/>
              </a:rPr>
              <a:t>УСЛУГИ ДЛЯ БИЗНЕСА</a:t>
            </a:r>
          </a:p>
          <a:p>
            <a:r>
              <a:rPr lang="ru-RU" sz="2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 РОССИИ</a:t>
            </a:r>
            <a:endParaRPr lang="en-US" sz="205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24654" y="171864"/>
            <a:ext cx="6766853" cy="81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rgbClr val="404040"/>
                </a:solidFill>
                <a:latin typeface="Century Gothic" panose="020B0502020202020204" pitchFamily="34" charset="0"/>
              </a:rPr>
              <a:t>РОССИЙСКАЯ </a:t>
            </a:r>
            <a:r>
              <a:rPr lang="ru-RU" sz="2000" dirty="0">
                <a:solidFill>
                  <a:srgbClr val="339900"/>
                </a:solidFill>
                <a:latin typeface="Century Gothic" panose="020B0502020202020204" pitchFamily="34" charset="0"/>
              </a:rPr>
              <a:t>КОНСАЛТИНГОВАЯ КОМПАНИЯ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6991508" y="401310"/>
            <a:ext cx="5200493" cy="920558"/>
            <a:chOff x="6991508" y="171864"/>
            <a:chExt cx="5200493" cy="92055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6991508" y="171864"/>
              <a:ext cx="52004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04040"/>
                  </a:solidFill>
                  <a:latin typeface="Adine Kirnberg" panose="02000000000000000000" pitchFamily="2" charset="0"/>
                </a:rPr>
                <a:t>Вести бизнес легко,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188664" y="630757"/>
              <a:ext cx="46288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04040"/>
                  </a:solidFill>
                  <a:latin typeface="Adine Kirnberg" panose="02000000000000000000" pitchFamily="2" charset="0"/>
                </a:rPr>
                <a:t>если с Вами надёжные партнёры!</a:t>
              </a:r>
              <a:endParaRPr lang="en-US" sz="2400" dirty="0">
                <a:solidFill>
                  <a:srgbClr val="404040"/>
                </a:solidFill>
                <a:latin typeface="Adine Kirnberg" panose="02000000000000000000" pitchFamily="2" charset="0"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811" y="2362410"/>
            <a:ext cx="3956389" cy="614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65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950633"/>
            <a:ext cx="12192000" cy="6858000"/>
            <a:chOff x="0" y="562705"/>
            <a:chExt cx="12192000" cy="6858000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0" y="562705"/>
              <a:ext cx="12192000" cy="6858000"/>
              <a:chOff x="0" y="424205"/>
              <a:chExt cx="12192000" cy="6858000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24205"/>
                <a:ext cx="12192000" cy="6858000"/>
              </a:xfrm>
              <a:prstGeom prst="rect">
                <a:avLst/>
              </a:prstGeom>
            </p:spPr>
          </p:pic>
          <p:grpSp>
            <p:nvGrpSpPr>
              <p:cNvPr id="27" name="Группа 26"/>
              <p:cNvGrpSpPr/>
              <p:nvPr/>
            </p:nvGrpSpPr>
            <p:grpSpPr>
              <a:xfrm>
                <a:off x="1312091" y="1880408"/>
                <a:ext cx="10698770" cy="3988492"/>
                <a:chOff x="1822273" y="353662"/>
                <a:chExt cx="4511766" cy="1623637"/>
              </a:xfrm>
            </p:grpSpPr>
            <p:sp>
              <p:nvSpPr>
                <p:cNvPr id="29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4461372" y="375522"/>
                  <a:ext cx="1199921" cy="3266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2000" kern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latin typeface="Century Gothic" panose="020B0502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РОССИЯ И СНГ</a:t>
                  </a:r>
                  <a:endParaRPr lang="ru-RU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5677930" y="1105843"/>
                  <a:ext cx="656109" cy="2773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2000" kern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Century Gothic" panose="020B0502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ЯПОНИЯ</a:t>
                  </a:r>
                  <a:endParaRPr lang="ru-RU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5040856" y="856645"/>
                  <a:ext cx="798491" cy="328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2000" kern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Century Gothic" panose="020B0502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КИТАЙ</a:t>
                  </a:r>
                  <a:endParaRPr lang="ru-RU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5152574" y="1702789"/>
                  <a:ext cx="924826" cy="2745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2000" kern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Century Gothic" panose="020B0502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ИНДОНЕЗИЯ</a:t>
                  </a:r>
                  <a:endParaRPr lang="ru-RU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4551156" y="1055106"/>
                  <a:ext cx="392200" cy="328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2000" kern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Century Gothic" panose="020B0502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ОАЭ</a:t>
                  </a:r>
                  <a:endParaRPr lang="ru-RU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4286682" y="676896"/>
                  <a:ext cx="657919" cy="328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2000" kern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Century Gothic" panose="020B0502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ТУРЦИЯ</a:t>
                  </a:r>
                  <a:endParaRPr lang="ru-RU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3220121" y="660676"/>
                  <a:ext cx="636196" cy="2502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2000" kern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Century Gothic" panose="020B0502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ИТАЛИЯ</a:t>
                  </a:r>
                  <a:endParaRPr lang="ru-RU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3499757" y="353662"/>
                  <a:ext cx="643716" cy="2310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2000" kern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Century Gothic" panose="020B0502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ЧЕХИЯ</a:t>
                  </a:r>
                  <a:endParaRPr lang="ru-RU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1822273" y="391811"/>
                  <a:ext cx="630925" cy="212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2000" kern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Century Gothic" panose="020B0502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КАНАДА</a:t>
                  </a:r>
                  <a:endParaRPr lang="ru-RU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3650827" y="922456"/>
                  <a:ext cx="420625" cy="328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2000" kern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Century Gothic" panose="020B0502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КИПР</a:t>
                  </a:r>
                  <a:endParaRPr lang="ru-RU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2521983" y="1055106"/>
                  <a:ext cx="468703" cy="2411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2000" kern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Century Gothic" panose="020B0502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BVI</a:t>
                  </a:r>
                  <a:endParaRPr lang="ru-RU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5853" y="2209406"/>
              <a:ext cx="360000" cy="360000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5852" y="3820467"/>
              <a:ext cx="360000" cy="360000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926" y="2206591"/>
              <a:ext cx="360000" cy="360000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496" y="2083135"/>
              <a:ext cx="360000" cy="360000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997" y="2811584"/>
              <a:ext cx="360000" cy="360000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9540" y="2892974"/>
              <a:ext cx="360000" cy="360000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101" y="3126434"/>
              <a:ext cx="360000" cy="360000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3885" y="3595601"/>
              <a:ext cx="360000" cy="360000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6650" y="2839788"/>
              <a:ext cx="360000" cy="360000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5554" y="3813356"/>
              <a:ext cx="360000" cy="360000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6661" y="4837601"/>
              <a:ext cx="360000" cy="36000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4" y="138961"/>
            <a:ext cx="2281954" cy="570488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3866063" y="1405241"/>
            <a:ext cx="4841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Мы работаем по всему миру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197600" y="254928"/>
            <a:ext cx="55905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ВСЕ ВИДЫ УСЛУГ </a:t>
            </a:r>
            <a:r>
              <a:rPr lang="ru-RU" sz="1400" dirty="0">
                <a:solidFill>
                  <a:srgbClr val="339900"/>
                </a:solidFill>
                <a:latin typeface="Corbel" panose="020B0503020204020204" pitchFamily="34" charset="0"/>
              </a:rPr>
              <a:t>ДЛЯ БИЗНЕСА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 ОДНОЙ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31847360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61" y="1075545"/>
            <a:ext cx="1723896" cy="1648169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671"/>
          <a:stretch/>
        </p:blipFill>
        <p:spPr>
          <a:xfrm>
            <a:off x="0" y="2027518"/>
            <a:ext cx="12192000" cy="48231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4" y="138961"/>
            <a:ext cx="2281954" cy="5704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85518" y="6357031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Corbel" panose="020B0503020204020204" pitchFamily="34" charset="0"/>
              </a:rPr>
              <a:t>… и многие другие</a:t>
            </a:r>
          </a:p>
        </p:txBody>
      </p:sp>
      <p:sp>
        <p:nvSpPr>
          <p:cNvPr id="75" name="Надпись 2"/>
          <p:cNvSpPr txBox="1">
            <a:spLocks noChangeArrowheads="1"/>
          </p:cNvSpPr>
          <p:nvPr/>
        </p:nvSpPr>
        <p:spPr bwMode="auto">
          <a:xfrm>
            <a:off x="5117265" y="2094649"/>
            <a:ext cx="1790134" cy="38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rgbClr val="7F7F7F"/>
                </a:solidFill>
                <a:effectLst/>
                <a:latin typeface="Century Gothic" panose="020B0502020202020204" pitchFamily="34" charset="0"/>
                <a:ea typeface="MS Mincho"/>
                <a:cs typeface="Arial" panose="020B0604020202020204" pitchFamily="34" charset="0"/>
              </a:rPr>
              <a:t>ОАЭ, Дубай</a:t>
            </a:r>
            <a:endParaRPr lang="ru-RU" sz="1400" dirty="0">
              <a:effectLst/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7F7F7F"/>
                </a:solidFill>
                <a:effectLst/>
                <a:latin typeface="Century Gothic" panose="020B0502020202020204" pitchFamily="34" charset="0"/>
                <a:ea typeface="MS Mincho"/>
                <a:cs typeface="Arial" panose="020B0604020202020204" pitchFamily="34" charset="0"/>
              </a:rPr>
              <a:t> </a:t>
            </a:r>
            <a:endParaRPr lang="ru-RU" sz="1400" dirty="0">
              <a:effectLst/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3309340" y="4920232"/>
            <a:ext cx="1594815" cy="1318942"/>
            <a:chOff x="82242" y="1174806"/>
            <a:chExt cx="937260" cy="712380"/>
          </a:xfrm>
        </p:grpSpPr>
        <p:pic>
          <p:nvPicPr>
            <p:cNvPr id="72" name="Picture 8" descr="http://f-jurist.ru/img/client7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42" y="1174806"/>
              <a:ext cx="937260" cy="678815"/>
            </a:xfrm>
            <a:prstGeom prst="rect">
              <a:avLst/>
            </a:prstGeom>
            <a:noFill/>
          </p:spPr>
        </p:pic>
        <p:sp>
          <p:nvSpPr>
            <p:cNvPr id="73" name="Надпись 2"/>
            <p:cNvSpPr txBox="1">
              <a:spLocks noChangeArrowheads="1"/>
            </p:cNvSpPr>
            <p:nvPr/>
          </p:nvSpPr>
          <p:spPr bwMode="auto">
            <a:xfrm>
              <a:off x="297302" y="1644532"/>
              <a:ext cx="578069" cy="242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dirty="0">
                  <a:solidFill>
                    <a:srgbClr val="7F7F7F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Италия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96008" y="1680155"/>
            <a:ext cx="1600769" cy="1302845"/>
            <a:chOff x="595621" y="1886838"/>
            <a:chExt cx="1600769" cy="1302845"/>
          </a:xfrm>
        </p:grpSpPr>
        <p:pic>
          <p:nvPicPr>
            <p:cNvPr id="2050" name="Picture 2" descr="Картинки по запросу субару знак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57" y="1886838"/>
              <a:ext cx="1442456" cy="840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Надпись 2"/>
            <p:cNvSpPr txBox="1">
              <a:spLocks noChangeArrowheads="1"/>
            </p:cNvSpPr>
            <p:nvPr/>
          </p:nvSpPr>
          <p:spPr bwMode="auto">
            <a:xfrm>
              <a:off x="595621" y="2787658"/>
              <a:ext cx="1600769" cy="40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dirty="0">
                  <a:solidFill>
                    <a:srgbClr val="7F7F7F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Япония</a:t>
              </a:r>
              <a:endParaRPr lang="ru-RU" sz="28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975223" y="1788507"/>
            <a:ext cx="1580086" cy="729919"/>
            <a:chOff x="0" y="0"/>
            <a:chExt cx="1076960" cy="457714"/>
          </a:xfrm>
        </p:grpSpPr>
        <p:pic>
          <p:nvPicPr>
            <p:cNvPr id="66" name="Рисунок 65" descr="https://www.raisecom.com/sites/all/themes/progressive/progressive_sub/logo.pn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76960" cy="19812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67" name="Надпись 2"/>
            <p:cNvSpPr txBox="1">
              <a:spLocks noChangeArrowheads="1"/>
            </p:cNvSpPr>
            <p:nvPr/>
          </p:nvSpPr>
          <p:spPr bwMode="auto">
            <a:xfrm>
              <a:off x="193159" y="186023"/>
              <a:ext cx="578069" cy="271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dirty="0">
                  <a:solidFill>
                    <a:srgbClr val="7F7F7F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Китай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400" i="1" dirty="0">
                  <a:solidFill>
                    <a:srgbClr val="595959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 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0126125" y="1453986"/>
            <a:ext cx="1691904" cy="1445775"/>
            <a:chOff x="4446" y="474"/>
            <a:chExt cx="1049655" cy="935665"/>
          </a:xfrm>
        </p:grpSpPr>
        <p:pic>
          <p:nvPicPr>
            <p:cNvPr id="64" name="Picture 10" descr="http://f-jurist.ru/img/client4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" y="474"/>
              <a:ext cx="1049655" cy="72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Надпись 2"/>
            <p:cNvSpPr txBox="1">
              <a:spLocks noChangeArrowheads="1"/>
            </p:cNvSpPr>
            <p:nvPr/>
          </p:nvSpPr>
          <p:spPr bwMode="auto">
            <a:xfrm>
              <a:off x="301329" y="653472"/>
              <a:ext cx="578069" cy="282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400" dirty="0">
                  <a:solidFill>
                    <a:srgbClr val="7F7F7F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Чехия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71114" y="3018558"/>
            <a:ext cx="2489652" cy="1555578"/>
            <a:chOff x="-500881" y="10634"/>
            <a:chExt cx="1956608" cy="1295728"/>
          </a:xfrm>
        </p:grpSpPr>
        <p:pic>
          <p:nvPicPr>
            <p:cNvPr id="62" name="Рисунок 61" descr="C:\Users\Светлана\AppData\Local\Microsoft\Windows\INetCache\Content.Word\индон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2" y="10634"/>
              <a:ext cx="922067" cy="10793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Надпись 2"/>
            <p:cNvSpPr txBox="1">
              <a:spLocks noChangeArrowheads="1"/>
            </p:cNvSpPr>
            <p:nvPr/>
          </p:nvSpPr>
          <p:spPr bwMode="auto">
            <a:xfrm>
              <a:off x="-500881" y="940236"/>
              <a:ext cx="1956608" cy="366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dirty="0">
                  <a:solidFill>
                    <a:srgbClr val="7F7F7F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Посольство Республики Индонезия в Москве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259817" y="3075376"/>
            <a:ext cx="2169426" cy="617444"/>
            <a:chOff x="0" y="0"/>
            <a:chExt cx="1430020" cy="297640"/>
          </a:xfrm>
        </p:grpSpPr>
        <p:pic>
          <p:nvPicPr>
            <p:cNvPr id="60" name="Рисунок 59" descr="C:\Users\Светлана\AppData\Local\Microsoft\Windows\INetCache\Content.Word\mailservice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30020" cy="1056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Надпись 2"/>
            <p:cNvSpPr txBox="1">
              <a:spLocks noChangeArrowheads="1"/>
            </p:cNvSpPr>
            <p:nvPr/>
          </p:nvSpPr>
          <p:spPr bwMode="auto">
            <a:xfrm>
              <a:off x="359417" y="105605"/>
              <a:ext cx="702945" cy="192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dirty="0">
                  <a:solidFill>
                    <a:srgbClr val="7F7F7F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Россия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400" dirty="0">
                  <a:solidFill>
                    <a:srgbClr val="7F7F7F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 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7519709" y="1680155"/>
            <a:ext cx="1855558" cy="1188974"/>
            <a:chOff x="0" y="0"/>
            <a:chExt cx="1083945" cy="766133"/>
          </a:xfrm>
        </p:grpSpPr>
        <p:pic>
          <p:nvPicPr>
            <p:cNvPr id="58" name="Рисунок 57" descr="DCS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83945" cy="56070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59" name="Надпись 2"/>
            <p:cNvSpPr txBox="1">
              <a:spLocks noChangeArrowheads="1"/>
            </p:cNvSpPr>
            <p:nvPr/>
          </p:nvSpPr>
          <p:spPr bwMode="auto">
            <a:xfrm>
              <a:off x="522016" y="468761"/>
              <a:ext cx="521806" cy="297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dirty="0">
                  <a:solidFill>
                    <a:srgbClr val="7F7F7F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Россия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220712" y="5132026"/>
            <a:ext cx="1373373" cy="1225005"/>
            <a:chOff x="-1226284" y="661241"/>
            <a:chExt cx="822019" cy="659734"/>
          </a:xfrm>
        </p:grpSpPr>
        <p:pic>
          <p:nvPicPr>
            <p:cNvPr id="56" name="Picture 6" descr="http://f-jurist.ru/img/client6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26284" y="661241"/>
              <a:ext cx="822019" cy="482199"/>
            </a:xfrm>
            <a:prstGeom prst="rect">
              <a:avLst/>
            </a:prstGeom>
            <a:noFill/>
          </p:spPr>
        </p:pic>
        <p:sp>
          <p:nvSpPr>
            <p:cNvPr id="57" name="Надпись 2"/>
            <p:cNvSpPr txBox="1">
              <a:spLocks noChangeArrowheads="1"/>
            </p:cNvSpPr>
            <p:nvPr/>
          </p:nvSpPr>
          <p:spPr bwMode="auto">
            <a:xfrm>
              <a:off x="-1166744" y="1065460"/>
              <a:ext cx="702945" cy="255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dirty="0">
                  <a:solidFill>
                    <a:srgbClr val="7F7F7F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Россия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16384" y="4863052"/>
            <a:ext cx="1518427" cy="1344614"/>
            <a:chOff x="-17100" y="-120259"/>
            <a:chExt cx="1160780" cy="1052689"/>
          </a:xfrm>
        </p:grpSpPr>
        <p:pic>
          <p:nvPicPr>
            <p:cNvPr id="54" name="Рисунок 53" descr="C:\Users\Светлана\AppData\Local\Microsoft\Windows\INetCache\Content.Word\ЛАЗЕРНЫЕ КОМПОНЕНТЫ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100" y="-120259"/>
              <a:ext cx="1160780" cy="8324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Надпись 2"/>
            <p:cNvSpPr txBox="1">
              <a:spLocks noChangeArrowheads="1"/>
            </p:cNvSpPr>
            <p:nvPr/>
          </p:nvSpPr>
          <p:spPr bwMode="auto">
            <a:xfrm>
              <a:off x="259346" y="624020"/>
              <a:ext cx="702945" cy="308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dirty="0">
                  <a:solidFill>
                    <a:srgbClr val="7F7F7F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Россия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400" i="1" dirty="0">
                  <a:solidFill>
                    <a:srgbClr val="595959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 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8782701" y="4758757"/>
            <a:ext cx="1767875" cy="1723613"/>
            <a:chOff x="-573003" y="1078666"/>
            <a:chExt cx="1020445" cy="967561"/>
          </a:xfrm>
        </p:grpSpPr>
        <p:pic>
          <p:nvPicPr>
            <p:cNvPr id="52" name="Picture 4" descr="http://f-jurist.ru/img/client2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3003" y="1078666"/>
              <a:ext cx="1020445" cy="7232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Надпись 2"/>
            <p:cNvSpPr txBox="1">
              <a:spLocks noChangeArrowheads="1"/>
            </p:cNvSpPr>
            <p:nvPr/>
          </p:nvSpPr>
          <p:spPr bwMode="auto">
            <a:xfrm>
              <a:off x="-402883" y="1737814"/>
              <a:ext cx="702945" cy="308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dirty="0">
                  <a:solidFill>
                    <a:srgbClr val="7F7F7F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Россия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400" i="1" dirty="0">
                  <a:solidFill>
                    <a:srgbClr val="595959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 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630716" y="4066824"/>
            <a:ext cx="1084554" cy="1014624"/>
            <a:chOff x="1611035" y="-166390"/>
            <a:chExt cx="1084554" cy="1015281"/>
          </a:xfrm>
        </p:grpSpPr>
        <p:pic>
          <p:nvPicPr>
            <p:cNvPr id="50" name="Picture 16" descr="http://bslrus.ru/bitrix/templates/bsl/images/logo.png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2783"/>
            <a:stretch/>
          </p:blipFill>
          <p:spPr bwMode="auto">
            <a:xfrm>
              <a:off x="1611035" y="-166390"/>
              <a:ext cx="1084554" cy="772754"/>
            </a:xfrm>
            <a:prstGeom prst="rect">
              <a:avLst/>
            </a:prstGeom>
            <a:noFill/>
          </p:spPr>
        </p:pic>
        <p:sp>
          <p:nvSpPr>
            <p:cNvPr id="51" name="Надпись 2"/>
            <p:cNvSpPr txBox="1">
              <a:spLocks noChangeArrowheads="1"/>
            </p:cNvSpPr>
            <p:nvPr/>
          </p:nvSpPr>
          <p:spPr bwMode="auto">
            <a:xfrm>
              <a:off x="1611035" y="519282"/>
              <a:ext cx="919909" cy="329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dirty="0">
                  <a:solidFill>
                    <a:srgbClr val="7F7F7F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Россия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400" i="1" dirty="0">
                  <a:solidFill>
                    <a:srgbClr val="595959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 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674594" y="4085653"/>
            <a:ext cx="1775680" cy="978229"/>
            <a:chOff x="-1912853" y="-1833776"/>
            <a:chExt cx="1775680" cy="978359"/>
          </a:xfrm>
        </p:grpSpPr>
        <p:pic>
          <p:nvPicPr>
            <p:cNvPr id="46" name="Picture 10" descr="logo.gif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12853" y="-1833776"/>
              <a:ext cx="1775680" cy="576825"/>
            </a:xfrm>
            <a:prstGeom prst="rect">
              <a:avLst/>
            </a:prstGeom>
            <a:noFill/>
          </p:spPr>
        </p:pic>
        <p:sp>
          <p:nvSpPr>
            <p:cNvPr id="47" name="Надпись 2"/>
            <p:cNvSpPr txBox="1">
              <a:spLocks noChangeArrowheads="1"/>
            </p:cNvSpPr>
            <p:nvPr/>
          </p:nvSpPr>
          <p:spPr bwMode="auto">
            <a:xfrm>
              <a:off x="-1617497" y="-1244487"/>
              <a:ext cx="1225358" cy="389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dirty="0">
                  <a:solidFill>
                    <a:srgbClr val="7F7F7F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Россия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8163129" y="2497365"/>
            <a:ext cx="1855142" cy="1669628"/>
            <a:chOff x="7753745" y="2461337"/>
            <a:chExt cx="1855142" cy="1669628"/>
          </a:xfrm>
        </p:grpSpPr>
        <p:pic>
          <p:nvPicPr>
            <p:cNvPr id="3" name="Picture 4" descr="Картинки по запросу эшелон безопасность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3745" y="2461337"/>
              <a:ext cx="1855142" cy="1669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Надпись 2"/>
            <p:cNvSpPr txBox="1">
              <a:spLocks noChangeArrowheads="1"/>
            </p:cNvSpPr>
            <p:nvPr/>
          </p:nvSpPr>
          <p:spPr bwMode="auto">
            <a:xfrm>
              <a:off x="8249710" y="3481035"/>
              <a:ext cx="943844" cy="328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dirty="0">
                  <a:solidFill>
                    <a:srgbClr val="7F7F7F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Россия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0111937" y="3466683"/>
            <a:ext cx="1644574" cy="1287596"/>
            <a:chOff x="7569125" y="4491319"/>
            <a:chExt cx="1644574" cy="1287596"/>
          </a:xfrm>
        </p:grpSpPr>
        <p:pic>
          <p:nvPicPr>
            <p:cNvPr id="1026" name="Picture 2" descr="Картинки по запросу бакальдрин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9125" y="4491319"/>
              <a:ext cx="1625350" cy="876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Надпись 2"/>
            <p:cNvSpPr txBox="1">
              <a:spLocks noChangeArrowheads="1"/>
            </p:cNvSpPr>
            <p:nvPr/>
          </p:nvSpPr>
          <p:spPr bwMode="auto">
            <a:xfrm>
              <a:off x="7709658" y="5385314"/>
              <a:ext cx="1504041" cy="393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dirty="0">
                  <a:solidFill>
                    <a:srgbClr val="7F7F7F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Россия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740907" y="3140560"/>
            <a:ext cx="1795149" cy="842679"/>
            <a:chOff x="4084373" y="3584366"/>
            <a:chExt cx="1795149" cy="842679"/>
          </a:xfrm>
        </p:grpSpPr>
        <p:sp>
          <p:nvSpPr>
            <p:cNvPr id="49" name="Надпись 2"/>
            <p:cNvSpPr txBox="1">
              <a:spLocks noChangeArrowheads="1"/>
            </p:cNvSpPr>
            <p:nvPr/>
          </p:nvSpPr>
          <p:spPr bwMode="auto">
            <a:xfrm>
              <a:off x="4084373" y="4097849"/>
              <a:ext cx="1795149" cy="32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dirty="0">
                  <a:solidFill>
                    <a:srgbClr val="7F7F7F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Россия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400" i="1" dirty="0">
                  <a:solidFill>
                    <a:srgbClr val="595959"/>
                  </a:solidFill>
                  <a:effectLst/>
                  <a:latin typeface="Century Gothic" panose="020B0502020202020204" pitchFamily="34" charset="0"/>
                  <a:ea typeface="MS Mincho"/>
                  <a:cs typeface="Arial" panose="020B0604020202020204" pitchFamily="34" charset="0"/>
                </a:rPr>
                <a:t> </a:t>
              </a:r>
              <a:endParaRPr lang="ru-RU" sz="1400" dirty="0">
                <a:effectLst/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6" descr="Картинки по запросу eltreco logo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7991" y="3584366"/>
              <a:ext cx="1747915" cy="514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" name="Прямоугольник 78"/>
          <p:cNvSpPr/>
          <p:nvPr/>
        </p:nvSpPr>
        <p:spPr>
          <a:xfrm>
            <a:off x="4845497" y="1007147"/>
            <a:ext cx="2501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Нам доверяют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6197600" y="254928"/>
            <a:ext cx="55905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ВСЕ ВИДЫ УСЛУГ </a:t>
            </a:r>
            <a:r>
              <a:rPr lang="ru-RU" sz="1400" dirty="0">
                <a:solidFill>
                  <a:srgbClr val="339900"/>
                </a:solidFill>
                <a:latin typeface="Corbel" panose="020B0503020204020204" pitchFamily="34" charset="0"/>
              </a:rPr>
              <a:t>ДЛЯ БИЗНЕСА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 ОДНОЙ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227202033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3"/>
            <a:ext cx="12192000" cy="6858000"/>
          </a:xfrm>
          <a:prstGeom prst="rect">
            <a:avLst/>
          </a:prstGeom>
        </p:spPr>
      </p:pic>
      <p:sp>
        <p:nvSpPr>
          <p:cNvPr id="6" name="Заголовок 3"/>
          <p:cNvSpPr>
            <a:spLocks noGrp="1"/>
          </p:cNvSpPr>
          <p:nvPr>
            <p:ph type="ctrTitle"/>
          </p:nvPr>
        </p:nvSpPr>
        <p:spPr>
          <a:xfrm>
            <a:off x="4753702" y="410559"/>
            <a:ext cx="3359640" cy="76676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НАШИ КОНТАКТЫ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4" y="138961"/>
            <a:ext cx="2281954" cy="5704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1114" y="1137435"/>
            <a:ext cx="5027338" cy="200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br>
              <a:rPr lang="ru-RU" sz="1600" dirty="0"/>
            </a:br>
            <a:r>
              <a:rPr lang="en-US" dirty="0">
                <a:latin typeface="Century Gothic" panose="020B0502020202020204" pitchFamily="34" charset="0"/>
              </a:rPr>
              <a:t>Tel.</a:t>
            </a:r>
            <a:r>
              <a:rPr lang="ru-RU" dirty="0">
                <a:latin typeface="Century Gothic" panose="020B0502020202020204" pitchFamily="34" charset="0"/>
              </a:rPr>
              <a:t>:</a:t>
            </a:r>
            <a:r>
              <a:rPr lang="ru-RU" sz="1600" dirty="0"/>
              <a:t> </a:t>
            </a:r>
            <a:r>
              <a:rPr lang="ru-RU" b="1" dirty="0">
                <a:solidFill>
                  <a:srgbClr val="339900"/>
                </a:solidFill>
                <a:latin typeface="Century Gothic" panose="020B0502020202020204" pitchFamily="34" charset="0"/>
              </a:rPr>
              <a:t>+7 (495) 797-16-77</a:t>
            </a:r>
            <a:endParaRPr lang="ru-RU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105005 Москва, ул. Бауманская, д.7, стр.1</a:t>
            </a:r>
          </a:p>
          <a:p>
            <a:r>
              <a:rPr lang="ru-RU" dirty="0">
                <a:latin typeface="Century Gothic" panose="020B0502020202020204" pitchFamily="34" charset="0"/>
              </a:rPr>
              <a:t>Сайт: </a:t>
            </a:r>
            <a:r>
              <a:rPr lang="en-US" b="1" dirty="0">
                <a:solidFill>
                  <a:srgbClr val="339900"/>
                </a:solidFill>
                <a:latin typeface="Century Gothic" panose="020B0502020202020204" pitchFamily="34" charset="0"/>
              </a:rPr>
              <a:t>www.</a:t>
            </a:r>
            <a:r>
              <a:rPr lang="ru-RU" b="1" dirty="0">
                <a:solidFill>
                  <a:srgbClr val="339900"/>
                </a:solidFill>
                <a:latin typeface="Century Gothic" panose="020B0502020202020204" pitchFamily="34" charset="0"/>
              </a:rPr>
              <a:t> f-jurist.ru</a:t>
            </a:r>
            <a:endParaRPr lang="ru-RU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E</a:t>
            </a:r>
            <a:r>
              <a:rPr lang="ru-RU" dirty="0">
                <a:latin typeface="Century Gothic" panose="020B0502020202020204" pitchFamily="34" charset="0"/>
              </a:rPr>
              <a:t>-m</a:t>
            </a:r>
            <a:r>
              <a:rPr lang="en-US" dirty="0">
                <a:latin typeface="Century Gothic" panose="020B0502020202020204" pitchFamily="34" charset="0"/>
              </a:rPr>
              <a:t>ail</a:t>
            </a:r>
            <a:r>
              <a:rPr lang="ru-RU" dirty="0">
                <a:latin typeface="Century Gothic" panose="020B0502020202020204" pitchFamily="34" charset="0"/>
              </a:rPr>
              <a:t>: </a:t>
            </a:r>
            <a:r>
              <a:rPr lang="ru-RU" b="1" dirty="0">
                <a:solidFill>
                  <a:srgbClr val="339900"/>
                </a:solidFill>
                <a:latin typeface="Century Gothic" panose="020B0502020202020204" pitchFamily="34" charset="0"/>
              </a:rPr>
              <a:t>flc@f-jurist.ru</a:t>
            </a:r>
            <a:endParaRPr lang="ru-RU" dirty="0">
              <a:solidFill>
                <a:srgbClr val="339900"/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 </a:t>
            </a:r>
            <a:br>
              <a:rPr lang="ru-RU" dirty="0">
                <a:latin typeface="Century Gothic" panose="020B0502020202020204" pitchFamily="34" charset="0"/>
              </a:rPr>
            </a:br>
            <a:r>
              <a:rPr lang="ru-RU" dirty="0">
                <a:latin typeface="Century Gothic" panose="020B0502020202020204" pitchFamily="34" charset="0"/>
              </a:rPr>
              <a:t>Схема проезда от метро </a:t>
            </a:r>
            <a:r>
              <a:rPr lang="ru-RU" b="1" dirty="0">
                <a:solidFill>
                  <a:srgbClr val="339900"/>
                </a:solidFill>
                <a:latin typeface="Century Gothic" panose="020B0502020202020204" pitchFamily="34" charset="0"/>
              </a:rPr>
              <a:t>«Бауманская»</a:t>
            </a:r>
            <a:r>
              <a:rPr lang="ru-RU" dirty="0"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6" y="3163970"/>
            <a:ext cx="3944338" cy="342405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6988084" y="1275303"/>
            <a:ext cx="5200493" cy="920558"/>
            <a:chOff x="6991508" y="171864"/>
            <a:chExt cx="5200493" cy="92055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6991508" y="171864"/>
              <a:ext cx="52004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04040"/>
                  </a:solidFill>
                  <a:latin typeface="Adine Kirnberg" panose="02000000000000000000" pitchFamily="2" charset="0"/>
                </a:rPr>
                <a:t>Вести бизнес легко,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188664" y="630757"/>
              <a:ext cx="46288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04040"/>
                  </a:solidFill>
                  <a:latin typeface="Adine Kirnberg" panose="02000000000000000000" pitchFamily="2" charset="0"/>
                </a:rPr>
                <a:t>если с Вами надёжные партнёры!</a:t>
              </a:r>
              <a:endParaRPr lang="en-US" sz="2400" dirty="0">
                <a:solidFill>
                  <a:srgbClr val="404040"/>
                </a:solidFill>
                <a:latin typeface="Adine Kirnberg" panose="02000000000000000000" pitchFamily="2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249184" y="2900975"/>
            <a:ext cx="8498636" cy="5740304"/>
            <a:chOff x="-1321774" y="2885100"/>
            <a:chExt cx="10023150" cy="6539759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-1321774" y="3157059"/>
              <a:ext cx="6500494" cy="5151586"/>
              <a:chOff x="425736" y="2981717"/>
              <a:chExt cx="6500494" cy="5151586"/>
            </a:xfrm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425736" y="2981717"/>
                <a:ext cx="5203367" cy="5151586"/>
                <a:chOff x="4535871" y="2339762"/>
                <a:chExt cx="5203367" cy="5151586"/>
              </a:xfrm>
            </p:grpSpPr>
            <p:pic>
              <p:nvPicPr>
                <p:cNvPr id="24" name="Рисунок 23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35871" y="2339762"/>
                  <a:ext cx="3355583" cy="5027090"/>
                </a:xfrm>
                <a:prstGeom prst="rect">
                  <a:avLst/>
                </a:prstGeom>
              </p:spPr>
            </p:pic>
            <p:pic>
              <p:nvPicPr>
                <p:cNvPr id="25" name="Рисунок 2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83655" y="2464258"/>
                  <a:ext cx="3355583" cy="5027090"/>
                </a:xfrm>
                <a:prstGeom prst="rect">
                  <a:avLst/>
                </a:prstGeom>
              </p:spPr>
            </p:pic>
          </p:grpSp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4459" y="3226782"/>
                <a:ext cx="3381771" cy="4844272"/>
              </a:xfrm>
              <a:prstGeom prst="rect">
                <a:avLst/>
              </a:prstGeom>
            </p:spPr>
          </p:pic>
        </p:grp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7834" y="2885100"/>
              <a:ext cx="2964328" cy="4526411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774" y="3281555"/>
              <a:ext cx="4144602" cy="6143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532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179091" y="2047585"/>
            <a:ext cx="7833815" cy="2390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российская </a:t>
            </a:r>
            <a:r>
              <a:rPr 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аутсорсинговая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компания,</a:t>
            </a:r>
          </a:p>
          <a:p>
            <a:r>
              <a:rPr lang="ru-RU" dirty="0">
                <a:solidFill>
                  <a:srgbClr val="404040"/>
                </a:solidFill>
                <a:latin typeface="Century Gothic" panose="020B0502020202020204" pitchFamily="34" charset="0"/>
              </a:rPr>
              <a:t>которая предлагает 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комплекс юридических и бухгалтерских услуг 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для бизнеса 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 России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4660473" y="1060144"/>
            <a:ext cx="2871054" cy="1076607"/>
            <a:chOff x="4114933" y="901330"/>
            <a:chExt cx="2871054" cy="1076607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4933" y="901330"/>
              <a:ext cx="2082667" cy="1076607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6096000" y="1140591"/>
              <a:ext cx="8899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- это</a:t>
              </a:r>
              <a:endParaRPr lang="ru-RU" sz="2400" dirty="0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6197600" y="254928"/>
            <a:ext cx="55905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ВСЕ ВИДЫ УСЛУГ </a:t>
            </a:r>
            <a:r>
              <a:rPr lang="ru-RU" sz="1400" dirty="0">
                <a:solidFill>
                  <a:srgbClr val="339900"/>
                </a:solidFill>
                <a:latin typeface="Corbel" panose="020B0503020204020204" pitchFamily="34" charset="0"/>
              </a:rPr>
              <a:t>ДЛЯ БИЗНЕСА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 ОДНОЙ КОМПАНИИ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483684" y="4636413"/>
            <a:ext cx="11427831" cy="1873272"/>
            <a:chOff x="491929" y="4469776"/>
            <a:chExt cx="11427831" cy="1873272"/>
          </a:xfrm>
        </p:grpSpPr>
        <p:sp>
          <p:nvSpPr>
            <p:cNvPr id="17" name="Подзаголовок 2"/>
            <p:cNvSpPr txBox="1">
              <a:spLocks/>
            </p:cNvSpPr>
            <p:nvPr/>
          </p:nvSpPr>
          <p:spPr>
            <a:xfrm>
              <a:off x="491929" y="5409925"/>
              <a:ext cx="2035786" cy="8477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лет успешной работы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9140749" y="5495319"/>
              <a:ext cx="277901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направлений услуг для Вашего бизнеса</a:t>
              </a:r>
              <a:endParaRPr lang="ru-RU" dirty="0">
                <a:solidFill>
                  <a:srgbClr val="33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9" name="Подзаголовок 2"/>
            <p:cNvSpPr txBox="1">
              <a:spLocks/>
            </p:cNvSpPr>
            <p:nvPr/>
          </p:nvSpPr>
          <p:spPr>
            <a:xfrm>
              <a:off x="2982293" y="5495319"/>
              <a:ext cx="3464873" cy="8477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ru-RU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компаний на абонентском обслуживании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901745" y="5495319"/>
              <a:ext cx="17255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довольных клиентов </a:t>
              </a:r>
              <a:endPara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901746" y="4469776"/>
              <a:ext cx="1725561" cy="109818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2000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749884" y="4469776"/>
              <a:ext cx="1725561" cy="109818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>
                  <a:solidFill>
                    <a:srgbClr val="339900"/>
                  </a:solidFill>
                  <a:latin typeface="Century Gothic" panose="020B0502020202020204" pitchFamily="34" charset="0"/>
                </a:rPr>
                <a:t>98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9444278" y="4469776"/>
              <a:ext cx="2115263" cy="109818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b="1" dirty="0">
                  <a:solidFill>
                    <a:srgbClr val="339900"/>
                  </a:solidFill>
                  <a:latin typeface="Century Gothic" panose="020B0502020202020204" pitchFamily="34" charset="0"/>
                </a:rPr>
                <a:t>12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598022" y="4477157"/>
              <a:ext cx="1725561" cy="109818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8</a:t>
              </a:r>
              <a:endParaRPr lang="ru-RU" sz="4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4" y="138961"/>
            <a:ext cx="2281954" cy="5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1598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4" y="138961"/>
            <a:ext cx="2281954" cy="570488"/>
          </a:xfrm>
          <a:prstGeom prst="rect">
            <a:avLst/>
          </a:prstGeom>
        </p:spPr>
      </p:pic>
      <p:sp>
        <p:nvSpPr>
          <p:cNvPr id="58" name="Заголовок 1"/>
          <p:cNvSpPr txBox="1">
            <a:spLocks/>
          </p:cNvSpPr>
          <p:nvPr/>
        </p:nvSpPr>
        <p:spPr>
          <a:xfrm>
            <a:off x="403101" y="1089895"/>
            <a:ext cx="11385796" cy="731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Мы предлагаем нашим клиентам следующие услуги: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74765" y="5356619"/>
            <a:ext cx="3138277" cy="1388759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Надпись 2"/>
          <p:cNvSpPr txBox="1">
            <a:spLocks noChangeArrowheads="1"/>
          </p:cNvSpPr>
          <p:nvPr/>
        </p:nvSpPr>
        <p:spPr bwMode="auto">
          <a:xfrm>
            <a:off x="1002911" y="5521527"/>
            <a:ext cx="2744733" cy="122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sz="17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Комплексное сопровождение любых инвестиционных проектов и сделок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31045" y="3051543"/>
            <a:ext cx="4606348" cy="3693835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Надпись 2"/>
          <p:cNvSpPr txBox="1">
            <a:spLocks noChangeArrowheads="1"/>
          </p:cNvSpPr>
          <p:nvPr/>
        </p:nvSpPr>
        <p:spPr bwMode="auto">
          <a:xfrm>
            <a:off x="7591830" y="3051544"/>
            <a:ext cx="4339085" cy="369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90170" indent="-90170">
              <a:lnSpc>
                <a:spcPct val="107000"/>
              </a:lnSpc>
              <a:spcAft>
                <a:spcPts val="200"/>
              </a:spcAft>
            </a:pPr>
            <a:r>
              <a:rPr lang="ru-RU" sz="17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Юридические консультации</a:t>
            </a:r>
          </a:p>
          <a:p>
            <a:pPr marL="90170" indent="-90170">
              <a:lnSpc>
                <a:spcPct val="107000"/>
              </a:lnSpc>
              <a:spcAft>
                <a:spcPts val="200"/>
              </a:spcAft>
            </a:pPr>
            <a:r>
              <a:rPr lang="ru-RU" sz="17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Представительство в суде </a:t>
            </a:r>
            <a:r>
              <a:rPr lang="ru-RU" sz="17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</a:p>
          <a:p>
            <a:pPr marL="90170" indent="-90170">
              <a:lnSpc>
                <a:spcPct val="107000"/>
              </a:lnSpc>
              <a:spcAft>
                <a:spcPts val="200"/>
              </a:spcAft>
            </a:pPr>
            <a:r>
              <a:rPr lang="ru-RU" sz="17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7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сполнительное производство</a:t>
            </a:r>
          </a:p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sz="17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Регистрация, ликвидация, реорганизация</a:t>
            </a:r>
          </a:p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sz="17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Бухгалтерский уче</a:t>
            </a:r>
            <a:r>
              <a:rPr lang="ru-RU" sz="17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endParaRPr lang="ru-RU" sz="17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sz="17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Налоговое планирование</a:t>
            </a:r>
          </a:p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sz="17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Интеллектуальная собственность</a:t>
            </a:r>
          </a:p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sz="17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Правовой аудит</a:t>
            </a:r>
          </a:p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sz="17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Кадровый учет и трудовые отношения</a:t>
            </a:r>
          </a:p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sz="17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договоров и документов</a:t>
            </a:r>
          </a:p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sz="17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Услуги для иностранных компаний</a:t>
            </a:r>
          </a:p>
          <a:p>
            <a:pPr>
              <a:lnSpc>
                <a:spcPct val="107000"/>
              </a:lnSpc>
              <a:spcAft>
                <a:spcPts val="200"/>
              </a:spcAft>
            </a:pPr>
            <a:endParaRPr lang="ru-RU" sz="2000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200"/>
              </a:spcAft>
            </a:pPr>
            <a:endParaRPr lang="ru-RU" sz="20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942871" y="4851632"/>
            <a:ext cx="3141602" cy="1893948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>
                <a:lumMod val="75000"/>
                <a:alpha val="99000"/>
              </a:schemeClr>
            </a:solidFill>
          </a:ln>
          <a:effectLst>
            <a:outerShdw blurRad="50800" dist="38100" dir="2700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Надпись 2"/>
          <p:cNvSpPr txBox="1">
            <a:spLocks noChangeArrowheads="1"/>
          </p:cNvSpPr>
          <p:nvPr/>
        </p:nvSpPr>
        <p:spPr bwMode="auto">
          <a:xfrm>
            <a:off x="4348350" y="4851632"/>
            <a:ext cx="2825091" cy="174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sz="17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Юридический</a:t>
            </a:r>
            <a:endParaRPr lang="ru-RU" sz="17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sz="17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Бухгалтерский</a:t>
            </a:r>
          </a:p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sz="17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Кадровый</a:t>
            </a:r>
          </a:p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sz="17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Судебный</a:t>
            </a:r>
          </a:p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sz="17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Внешнеэкономической </a:t>
            </a:r>
          </a:p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sz="17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</a:t>
            </a:r>
          </a:p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sz="20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621003" y="2998290"/>
            <a:ext cx="6453261" cy="1034133"/>
            <a:chOff x="621003" y="2998290"/>
            <a:chExt cx="6453261" cy="1034133"/>
          </a:xfrm>
          <a:solidFill>
            <a:srgbClr val="339900"/>
          </a:solidFill>
        </p:grpSpPr>
        <p:sp>
          <p:nvSpPr>
            <p:cNvPr id="20" name="Прямоугольник 19"/>
            <p:cNvSpPr/>
            <p:nvPr/>
          </p:nvSpPr>
          <p:spPr>
            <a:xfrm rot="19990152">
              <a:off x="621003" y="3960154"/>
              <a:ext cx="1874759" cy="72269"/>
            </a:xfrm>
            <a:prstGeom prst="rect">
              <a:avLst/>
            </a:prstGeom>
            <a:grpFill/>
            <a:ln>
              <a:solidFill>
                <a:srgbClr val="33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2378266" y="3538333"/>
              <a:ext cx="2128435" cy="75301"/>
            </a:xfrm>
            <a:prstGeom prst="rect">
              <a:avLst/>
            </a:prstGeom>
            <a:grpFill/>
            <a:ln>
              <a:solidFill>
                <a:srgbClr val="33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 70"/>
            <p:cNvSpPr/>
            <p:nvPr/>
          </p:nvSpPr>
          <p:spPr>
            <a:xfrm rot="20175955">
              <a:off x="4380965" y="2998290"/>
              <a:ext cx="2693299" cy="77539"/>
            </a:xfrm>
            <a:prstGeom prst="rect">
              <a:avLst/>
            </a:prstGeom>
            <a:grpFill/>
            <a:ln>
              <a:solidFill>
                <a:srgbClr val="33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Равнобедренный треугольник 21"/>
          <p:cNvSpPr/>
          <p:nvPr/>
        </p:nvSpPr>
        <p:spPr>
          <a:xfrm rot="3740372">
            <a:off x="6853314" y="2377357"/>
            <a:ext cx="338843" cy="164389"/>
          </a:xfrm>
          <a:prstGeom prst="triangle">
            <a:avLst/>
          </a:prstGeom>
          <a:solidFill>
            <a:srgbClr val="339900"/>
          </a:solidFill>
          <a:ln>
            <a:solidFill>
              <a:srgbClr val="33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6197600" y="254928"/>
            <a:ext cx="55905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ВСЕ ВИДЫ УСЛУГ </a:t>
            </a:r>
            <a:r>
              <a:rPr lang="ru-RU" sz="1400" dirty="0">
                <a:solidFill>
                  <a:srgbClr val="339900"/>
                </a:solidFill>
                <a:latin typeface="Corbel" panose="020B0503020204020204" pitchFamily="34" charset="0"/>
              </a:rPr>
              <a:t>ДЛЯ БИЗНЕСА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 ОДНОЙ КОМПАНИИ</a:t>
            </a:r>
          </a:p>
        </p:txBody>
      </p:sp>
      <p:pic>
        <p:nvPicPr>
          <p:cNvPr id="47" name="Picture 2" descr="Картинки по запросу галочк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58" y="5552906"/>
            <a:ext cx="266083" cy="24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086003" y="4894009"/>
            <a:ext cx="273043" cy="1444734"/>
            <a:chOff x="3971651" y="4482049"/>
            <a:chExt cx="273043" cy="1444734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3971651" y="4482049"/>
              <a:ext cx="273043" cy="1143928"/>
              <a:chOff x="3971651" y="4482049"/>
              <a:chExt cx="273043" cy="1143928"/>
            </a:xfrm>
          </p:grpSpPr>
          <p:pic>
            <p:nvPicPr>
              <p:cNvPr id="46" name="Picture 2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5387" y="4482049"/>
                <a:ext cx="266083" cy="245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8611" y="4765809"/>
                <a:ext cx="266083" cy="245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5387" y="5066615"/>
                <a:ext cx="266083" cy="245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1651" y="5380277"/>
                <a:ext cx="266083" cy="245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3" name="Picture 2" descr="Картинки по запросу галочка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387" y="5681083"/>
              <a:ext cx="266083" cy="245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Группа 93"/>
          <p:cNvGrpSpPr/>
          <p:nvPr/>
        </p:nvGrpSpPr>
        <p:grpSpPr>
          <a:xfrm>
            <a:off x="7344665" y="3141459"/>
            <a:ext cx="283301" cy="3201219"/>
            <a:chOff x="3989306" y="5641399"/>
            <a:chExt cx="283301" cy="3201219"/>
          </a:xfrm>
        </p:grpSpPr>
        <p:grpSp>
          <p:nvGrpSpPr>
            <p:cNvPr id="95" name="Группа 94"/>
            <p:cNvGrpSpPr/>
            <p:nvPr/>
          </p:nvGrpSpPr>
          <p:grpSpPr>
            <a:xfrm>
              <a:off x="3989306" y="5641399"/>
              <a:ext cx="283301" cy="3201219"/>
              <a:chOff x="3989306" y="5641399"/>
              <a:chExt cx="283301" cy="3201219"/>
            </a:xfrm>
          </p:grpSpPr>
          <p:pic>
            <p:nvPicPr>
              <p:cNvPr id="97" name="Picture 2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3506" y="5902421"/>
                <a:ext cx="266083" cy="245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6524" y="8596918"/>
                <a:ext cx="266083" cy="245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6211" y="7974923"/>
                <a:ext cx="266083" cy="245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9306" y="5641399"/>
                <a:ext cx="266083" cy="245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6" name="Picture 2" descr="Картинки по запросу галочка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6212" y="6452065"/>
              <a:ext cx="266083" cy="245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1" name="Группа 100"/>
          <p:cNvGrpSpPr/>
          <p:nvPr/>
        </p:nvGrpSpPr>
        <p:grpSpPr>
          <a:xfrm>
            <a:off x="7337644" y="4524393"/>
            <a:ext cx="290440" cy="2114587"/>
            <a:chOff x="3971855" y="4574617"/>
            <a:chExt cx="290440" cy="2114587"/>
          </a:xfrm>
        </p:grpSpPr>
        <p:grpSp>
          <p:nvGrpSpPr>
            <p:cNvPr id="102" name="Группа 101"/>
            <p:cNvGrpSpPr/>
            <p:nvPr/>
          </p:nvGrpSpPr>
          <p:grpSpPr>
            <a:xfrm>
              <a:off x="3972870" y="4574617"/>
              <a:ext cx="289425" cy="2114587"/>
              <a:chOff x="3972870" y="4574617"/>
              <a:chExt cx="289425" cy="2114587"/>
            </a:xfrm>
          </p:grpSpPr>
          <p:pic>
            <p:nvPicPr>
              <p:cNvPr id="104" name="Picture 2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5817" y="4574617"/>
                <a:ext cx="266083" cy="245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6212" y="4928570"/>
                <a:ext cx="266083" cy="245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870" y="5216300"/>
                <a:ext cx="266083" cy="245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5781" y="6443504"/>
                <a:ext cx="266083" cy="245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" name="Picture 2" descr="Картинки по запросу галочка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1855" y="5857983"/>
              <a:ext cx="266083" cy="245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665799" y="4193169"/>
            <a:ext cx="6418674" cy="1095757"/>
            <a:chOff x="665798" y="3742584"/>
            <a:chExt cx="6418674" cy="1095757"/>
          </a:xfrm>
        </p:grpSpPr>
        <p:sp>
          <p:nvSpPr>
            <p:cNvPr id="109" name="Прямоугольник 108"/>
            <p:cNvSpPr/>
            <p:nvPr/>
          </p:nvSpPr>
          <p:spPr>
            <a:xfrm>
              <a:off x="3941445" y="3742584"/>
              <a:ext cx="3143027" cy="64633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</a:t>
              </a:r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</a:t>
              </a:r>
            </a:p>
            <a:p>
              <a:endPara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883395" y="3891859"/>
              <a:ext cx="20865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ru-RU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Аутсорсинг</a:t>
              </a: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98" y="4370341"/>
              <a:ext cx="468000" cy="468000"/>
            </a:xfrm>
            <a:prstGeom prst="rect">
              <a:avLst/>
            </a:prstGeom>
          </p:spPr>
        </p:pic>
      </p:grpSp>
      <p:sp>
        <p:nvSpPr>
          <p:cNvPr id="117" name="Прямоугольник 116"/>
          <p:cNvSpPr/>
          <p:nvPr/>
        </p:nvSpPr>
        <p:spPr>
          <a:xfrm>
            <a:off x="7231045" y="2406516"/>
            <a:ext cx="4606348" cy="6463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574765" y="4300445"/>
            <a:ext cx="4162059" cy="1079303"/>
            <a:chOff x="574765" y="4189319"/>
            <a:chExt cx="4162059" cy="107930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74765" y="4542383"/>
              <a:ext cx="3138278" cy="70788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</a:t>
              </a:r>
            </a:p>
            <a:p>
              <a:endPara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8824" y="4189319"/>
              <a:ext cx="468000" cy="468000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1063881" y="4560736"/>
              <a:ext cx="262279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Сопровождение</a:t>
              </a:r>
            </a:p>
            <a:p>
              <a:pPr algn="r"/>
              <a:r>
                <a:rPr lang="ru-RU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</a:t>
              </a: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проектов</a:t>
              </a:r>
              <a:endPara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sp>
        <p:nvSpPr>
          <p:cNvPr id="118" name="Прямоугольник 117"/>
          <p:cNvSpPr/>
          <p:nvPr/>
        </p:nvSpPr>
        <p:spPr>
          <a:xfrm>
            <a:off x="8340313" y="2533428"/>
            <a:ext cx="32165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Разовые услуги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830" y="249948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3273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70" y="1245635"/>
            <a:ext cx="5440566" cy="8150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4" y="138961"/>
            <a:ext cx="2281954" cy="57048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4791797" y="843743"/>
            <a:ext cx="2608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Наша команда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49065" y="3388865"/>
            <a:ext cx="4303905" cy="1440000"/>
            <a:chOff x="748826" y="4691284"/>
            <a:chExt cx="5425860" cy="1929417"/>
          </a:xfrm>
        </p:grpSpPr>
        <p:sp>
          <p:nvSpPr>
            <p:cNvPr id="32" name="Заголовок 3"/>
            <p:cNvSpPr txBox="1">
              <a:spLocks/>
            </p:cNvSpPr>
            <p:nvPr/>
          </p:nvSpPr>
          <p:spPr>
            <a:xfrm>
              <a:off x="2673964" y="4691285"/>
              <a:ext cx="3500722" cy="18840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700" b="1" dirty="0">
                  <a:solidFill>
                    <a:srgbClr val="339900"/>
                  </a:solidFill>
                  <a:latin typeface="Century Gothic" panose="020B0502020202020204" pitchFamily="34" charset="0"/>
                </a:rPr>
                <a:t>Галина Ким</a:t>
              </a:r>
              <a:br>
                <a:rPr lang="ru-RU" sz="1700" b="1" dirty="0">
                  <a:solidFill>
                    <a:srgbClr val="339900"/>
                  </a:solidFill>
                  <a:latin typeface="Century Gothic" panose="020B0502020202020204" pitchFamily="34" charset="0"/>
                </a:rPr>
              </a:br>
              <a:r>
                <a:rPr lang="ru-RU" sz="1400" i="1" dirty="0">
                  <a:latin typeface="Century Gothic" panose="020B0502020202020204" pitchFamily="34" charset="0"/>
                </a:rPr>
                <a:t>руководитель направления</a:t>
              </a:r>
              <a:br>
                <a:rPr lang="ru-RU" sz="1500" dirty="0">
                  <a:latin typeface="Century Gothic" panose="020B0502020202020204" pitchFamily="34" charset="0"/>
                </a:rPr>
              </a:br>
              <a:br>
                <a:rPr lang="ru-RU" sz="1500" dirty="0">
                  <a:latin typeface="Century Gothic" panose="020B0502020202020204" pitchFamily="34" charset="0"/>
                </a:rPr>
              </a:br>
              <a:r>
                <a:rPr lang="ru-RU" sz="1400" dirty="0">
                  <a:latin typeface="Century Gothic" panose="020B0502020202020204" pitchFamily="34" charset="0"/>
                </a:rPr>
                <a:t>Налоговое планирование и бухгалтерский учет</a:t>
              </a: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5" r="2955"/>
            <a:stretch/>
          </p:blipFill>
          <p:spPr>
            <a:xfrm>
              <a:off x="748826" y="4691284"/>
              <a:ext cx="1815384" cy="19294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92D050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339761" y="1647586"/>
            <a:ext cx="4362962" cy="1523142"/>
            <a:chOff x="6314248" y="4647014"/>
            <a:chExt cx="5515640" cy="2017774"/>
          </a:xfrm>
        </p:grpSpPr>
        <p:sp>
          <p:nvSpPr>
            <p:cNvPr id="34" name="Заголовок 3"/>
            <p:cNvSpPr txBox="1">
              <a:spLocks/>
            </p:cNvSpPr>
            <p:nvPr/>
          </p:nvSpPr>
          <p:spPr>
            <a:xfrm>
              <a:off x="8377171" y="4647014"/>
              <a:ext cx="3452717" cy="201777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700" b="1" dirty="0">
                  <a:solidFill>
                    <a:srgbClr val="339900"/>
                  </a:solidFill>
                  <a:latin typeface="Century Gothic" panose="020B0502020202020204" pitchFamily="34" charset="0"/>
                </a:rPr>
                <a:t>Алексей Рубан</a:t>
              </a:r>
            </a:p>
            <a:p>
              <a:pPr>
                <a:lnSpc>
                  <a:spcPct val="100000"/>
                </a:lnSpc>
              </a:pPr>
              <a:r>
                <a:rPr lang="ru-RU" sz="1400" i="1" dirty="0">
                  <a:latin typeface="Century Gothic" panose="020B0502020202020204" pitchFamily="34" charset="0"/>
                </a:rPr>
                <a:t>Руководитель</a:t>
              </a:r>
              <a:r>
                <a:rPr lang="en-US" sz="1400" i="1" dirty="0">
                  <a:latin typeface="Century Gothic" panose="020B0502020202020204" pitchFamily="34" charset="0"/>
                </a:rPr>
                <a:t> </a:t>
              </a:r>
              <a:r>
                <a:rPr lang="ru-RU" sz="1400" i="1" dirty="0">
                  <a:latin typeface="Century Gothic" panose="020B0502020202020204" pitchFamily="34" charset="0"/>
                </a:rPr>
                <a:t>направления</a:t>
              </a:r>
              <a:br>
                <a:rPr lang="ru-RU" sz="1500" i="1" dirty="0">
                  <a:latin typeface="Century Gothic" panose="020B0502020202020204" pitchFamily="34" charset="0"/>
                </a:rPr>
              </a:br>
              <a:br>
                <a:rPr lang="ru-RU" sz="1500" i="1" dirty="0">
                  <a:latin typeface="Century Gothic" panose="020B0502020202020204" pitchFamily="34" charset="0"/>
                </a:rPr>
              </a:br>
              <a:r>
                <a:rPr lang="ru-RU" sz="1400" dirty="0">
                  <a:latin typeface="Century Gothic" panose="020B0502020202020204" pitchFamily="34" charset="0"/>
                </a:rPr>
                <a:t>Департамент корпоративного </a:t>
              </a:r>
            </a:p>
            <a:p>
              <a:pPr>
                <a:lnSpc>
                  <a:spcPct val="100000"/>
                </a:lnSpc>
              </a:pPr>
              <a:r>
                <a:rPr lang="ru-RU" sz="1400" dirty="0">
                  <a:latin typeface="Century Gothic" panose="020B0502020202020204" pitchFamily="34" charset="0"/>
                </a:rPr>
                <a:t>и договорного права</a:t>
              </a: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5" r="2285"/>
            <a:stretch/>
          </p:blipFill>
          <p:spPr>
            <a:xfrm>
              <a:off x="6314248" y="4647014"/>
              <a:ext cx="1820443" cy="19076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92D050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4787437" y="5198816"/>
            <a:ext cx="4345491" cy="1470398"/>
            <a:chOff x="6273547" y="1991089"/>
            <a:chExt cx="5678787" cy="1885410"/>
          </a:xfrm>
        </p:grpSpPr>
        <p:sp>
          <p:nvSpPr>
            <p:cNvPr id="22" name="Заголовок 3"/>
            <p:cNvSpPr txBox="1">
              <a:spLocks/>
            </p:cNvSpPr>
            <p:nvPr/>
          </p:nvSpPr>
          <p:spPr>
            <a:xfrm>
              <a:off x="8377170" y="2010079"/>
              <a:ext cx="3575164" cy="18664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700" b="1" dirty="0">
                  <a:solidFill>
                    <a:srgbClr val="339900"/>
                  </a:solidFill>
                  <a:latin typeface="Century Gothic" panose="020B0502020202020204" pitchFamily="34" charset="0"/>
                </a:rPr>
                <a:t>Раиль Сабитов</a:t>
              </a:r>
              <a:br>
                <a:rPr lang="ru-RU" sz="1700" b="1" dirty="0">
                  <a:solidFill>
                    <a:srgbClr val="339900"/>
                  </a:solidFill>
                  <a:latin typeface="Century Gothic" panose="020B0502020202020204" pitchFamily="34" charset="0"/>
                </a:rPr>
              </a:br>
              <a:r>
                <a:rPr lang="ru-RU" sz="1400" i="1" dirty="0">
                  <a:latin typeface="Century Gothic" panose="020B0502020202020204" pitchFamily="34" charset="0"/>
                </a:rPr>
                <a:t>руководитель направления</a:t>
              </a:r>
              <a:br>
                <a:rPr lang="ru-RU" sz="1400" i="1" dirty="0">
                  <a:latin typeface="Century Gothic" panose="020B0502020202020204" pitchFamily="34" charset="0"/>
                </a:rPr>
              </a:br>
              <a:br>
                <a:rPr lang="ru-RU" sz="1400" dirty="0">
                  <a:latin typeface="Century Gothic" panose="020B0502020202020204" pitchFamily="34" charset="0"/>
                </a:rPr>
              </a:br>
              <a:r>
                <a:rPr lang="ru-RU" sz="1400" dirty="0">
                  <a:latin typeface="Century Gothic" panose="020B0502020202020204" pitchFamily="34" charset="0"/>
                </a:rPr>
                <a:t>ВЭД и таможенное оформление</a:t>
              </a: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" r="174"/>
            <a:stretch/>
          </p:blipFill>
          <p:spPr>
            <a:xfrm>
              <a:off x="6273547" y="1991089"/>
              <a:ext cx="1881825" cy="18464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rgbClr val="92D050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" name="Группа 9"/>
          <p:cNvGrpSpPr/>
          <p:nvPr/>
        </p:nvGrpSpPr>
        <p:grpSpPr>
          <a:xfrm>
            <a:off x="317298" y="5151350"/>
            <a:ext cx="4335672" cy="1479792"/>
            <a:chOff x="208724" y="1842144"/>
            <a:chExt cx="4335672" cy="1479792"/>
          </a:xfrm>
        </p:grpSpPr>
        <p:sp>
          <p:nvSpPr>
            <p:cNvPr id="31" name="Заголовок 3"/>
            <p:cNvSpPr txBox="1">
              <a:spLocks/>
            </p:cNvSpPr>
            <p:nvPr/>
          </p:nvSpPr>
          <p:spPr>
            <a:xfrm>
              <a:off x="1862994" y="1889610"/>
              <a:ext cx="2681402" cy="143232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850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sz="2000" b="1" dirty="0">
                  <a:solidFill>
                    <a:srgbClr val="339900"/>
                  </a:solidFill>
                  <a:latin typeface="Century Gothic" panose="020B0502020202020204" pitchFamily="34" charset="0"/>
                </a:rPr>
                <a:t>Павел Буравцов</a:t>
              </a:r>
              <a:br>
                <a:rPr lang="ru-RU" sz="2000" b="1" dirty="0">
                  <a:latin typeface="Century Gothic" panose="020B0502020202020204" pitchFamily="34" charset="0"/>
                </a:rPr>
              </a:br>
              <a:r>
                <a:rPr lang="ru-RU" sz="1600" i="1" dirty="0">
                  <a:latin typeface="Century Gothic" panose="020B0502020202020204" pitchFamily="34" charset="0"/>
                </a:rPr>
                <a:t>руководитель направления</a:t>
              </a:r>
              <a:br>
                <a:rPr lang="ru-RU" sz="1800" i="1" dirty="0">
                  <a:latin typeface="Century Gothic" panose="020B0502020202020204" pitchFamily="34" charset="0"/>
                </a:rPr>
              </a:br>
              <a:br>
                <a:rPr lang="ru-RU" sz="1800" dirty="0">
                  <a:latin typeface="Century Gothic" panose="020B0502020202020204" pitchFamily="34" charset="0"/>
                </a:rPr>
              </a:br>
              <a:r>
                <a:rPr lang="ru-RU" sz="1600" dirty="0">
                  <a:latin typeface="Century Gothic" panose="020B0502020202020204" pitchFamily="34" charset="0"/>
                </a:rPr>
                <a:t>Судебные споры и исполнительное производство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" t="1005" r="-14068" b="19865"/>
            <a:stretch/>
          </p:blipFill>
          <p:spPr>
            <a:xfrm>
              <a:off x="208724" y="1842144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chemeClr val="bg1"/>
            </a:solidFill>
            <a:ln>
              <a:solidFill>
                <a:srgbClr val="92D050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33" name="Заголовок 3"/>
          <p:cNvSpPr txBox="1">
            <a:spLocks/>
          </p:cNvSpPr>
          <p:nvPr/>
        </p:nvSpPr>
        <p:spPr>
          <a:xfrm>
            <a:off x="4740030" y="1647586"/>
            <a:ext cx="4392897" cy="2172492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339900"/>
                </a:solidFill>
                <a:latin typeface="Century Gothic" panose="020B0502020202020204" pitchFamily="34" charset="0"/>
              </a:rPr>
              <a:t>Светлана Буравцова</a:t>
            </a:r>
          </a:p>
          <a:p>
            <a:pPr algn="ctr">
              <a:lnSpc>
                <a:spcPct val="100000"/>
              </a:lnSpc>
            </a:pPr>
            <a:br>
              <a:rPr lang="ru-RU" sz="2000" b="1" dirty="0">
                <a:solidFill>
                  <a:srgbClr val="339900"/>
                </a:solidFill>
                <a:latin typeface="Century Gothic" panose="020B0502020202020204" pitchFamily="34" charset="0"/>
              </a:rPr>
            </a:br>
            <a:r>
              <a:rPr lang="ru-RU" sz="1700" i="1" dirty="0">
                <a:latin typeface="Century Gothic" panose="020B0502020202020204" pitchFamily="34" charset="0"/>
              </a:rPr>
              <a:t>генеральный директор</a:t>
            </a:r>
          </a:p>
          <a:p>
            <a:pPr>
              <a:lnSpc>
                <a:spcPct val="100000"/>
              </a:lnSpc>
            </a:pPr>
            <a:endParaRPr lang="ru-RU" sz="1600" dirty="0"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Практика налогового планирования, внешнеэкономической деятельности, правового аудита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197600" y="254928"/>
            <a:ext cx="55905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ВСЕ ВИДЫ УСЛУГ </a:t>
            </a:r>
            <a:r>
              <a:rPr lang="ru-RU" sz="1400" dirty="0">
                <a:solidFill>
                  <a:srgbClr val="339900"/>
                </a:solidFill>
                <a:latin typeface="Corbel" panose="020B0503020204020204" pitchFamily="34" charset="0"/>
              </a:rPr>
              <a:t>ДЛЯ БИЗНЕСА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 ОДНОЙ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419305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079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4" y="138961"/>
            <a:ext cx="2281954" cy="5704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80798" y="5347876"/>
            <a:ext cx="938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dirty="0">
                <a:latin typeface="Century Gothic" panose="020B0502020202020204" pitchFamily="34" charset="0"/>
              </a:rPr>
              <a:t> 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197600" y="254928"/>
            <a:ext cx="55905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ВСЕ ВИДЫ УСЛУГ </a:t>
            </a:r>
            <a:r>
              <a:rPr lang="ru-RU" sz="1400" dirty="0">
                <a:solidFill>
                  <a:srgbClr val="339900"/>
                </a:solidFill>
                <a:latin typeface="Corbel" panose="020B0503020204020204" pitchFamily="34" charset="0"/>
              </a:rPr>
              <a:t>ДЛЯ БИЗНЕСА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 ОДНОЙ КОМПАНИИ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1216938" y="1740341"/>
            <a:ext cx="9961324" cy="533428"/>
            <a:chOff x="1043871" y="1910478"/>
            <a:chExt cx="9961324" cy="533428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1043871" y="1910478"/>
              <a:ext cx="95410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310382" y="1917168"/>
              <a:ext cx="95410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5583919" y="1920686"/>
              <a:ext cx="95410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7853943" y="1910478"/>
              <a:ext cx="95410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0051093" y="1917168"/>
              <a:ext cx="95410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407963" y="4089977"/>
            <a:ext cx="2511225" cy="206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2311400">
              <a:lnSpc>
                <a:spcPts val="2160"/>
              </a:lnSpc>
              <a:spcBef>
                <a:spcPct val="0"/>
              </a:spcBef>
            </a:pPr>
            <a:r>
              <a:rPr lang="ru-RU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Закрепляем</a:t>
            </a:r>
            <a:r>
              <a:rPr lang="ru-RU" sz="1600" dirty="0">
                <a:latin typeface="Century Gothic" panose="020B0502020202020204" pitchFamily="34" charset="0"/>
              </a:rPr>
              <a:t> </a:t>
            </a:r>
          </a:p>
          <a:p>
            <a:pPr lvl="0" algn="ctr" defTabSz="2311400">
              <a:lnSpc>
                <a:spcPts val="2160"/>
              </a:lnSpc>
              <a:spcBef>
                <a:spcPct val="0"/>
              </a:spcBef>
            </a:pPr>
            <a:r>
              <a:rPr lang="ru-RU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за клиентом </a:t>
            </a:r>
          </a:p>
          <a:p>
            <a:pPr lvl="0" algn="ctr" defTabSz="2311400">
              <a:lnSpc>
                <a:spcPts val="2160"/>
              </a:lnSpc>
              <a:spcBef>
                <a:spcPct val="0"/>
              </a:spcBef>
            </a:pPr>
            <a:r>
              <a:rPr lang="ru-RU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профессионального</a:t>
            </a:r>
          </a:p>
          <a:p>
            <a:pPr lvl="0" algn="ctr" defTabSz="2311400">
              <a:lnSpc>
                <a:spcPts val="2160"/>
              </a:lnSpc>
              <a:spcBef>
                <a:spcPct val="0"/>
              </a:spcBef>
            </a:pPr>
            <a:r>
              <a:rPr lang="ru-RU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профильного специалиста </a:t>
            </a:r>
          </a:p>
          <a:p>
            <a:pPr lvl="0" algn="ctr" defTabSz="2311400">
              <a:lnSpc>
                <a:spcPts val="2160"/>
              </a:lnSpc>
              <a:spcBef>
                <a:spcPct val="0"/>
              </a:spcBef>
            </a:pPr>
            <a:r>
              <a:rPr lang="ru-RU" sz="1050" dirty="0">
                <a:latin typeface="Century Gothic" panose="020B0502020202020204" pitchFamily="34" charset="0"/>
              </a:rPr>
              <a:t>(юриста, бухгалтера, кадровика, логистика)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016046" y="4109051"/>
            <a:ext cx="1986328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2311400">
              <a:lnSpc>
                <a:spcPts val="2160"/>
              </a:lnSpc>
              <a:spcBef>
                <a:spcPct val="0"/>
              </a:spcBef>
            </a:pPr>
            <a:r>
              <a:rPr lang="ru-RU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Определяем круг лиц</a:t>
            </a:r>
            <a:r>
              <a:rPr lang="ru-RU" sz="1600" dirty="0">
                <a:latin typeface="Century Gothic" panose="020B0502020202020204" pitchFamily="34" charset="0"/>
              </a:rPr>
              <a:t>, ставящих задачи перед специалистом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271860" y="4117405"/>
            <a:ext cx="1986328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2311400">
              <a:lnSpc>
                <a:spcPts val="2160"/>
              </a:lnSpc>
              <a:spcBef>
                <a:spcPct val="0"/>
              </a:spcBef>
            </a:pPr>
            <a:r>
              <a:rPr lang="ru-RU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Согласовываем сроки </a:t>
            </a:r>
            <a:r>
              <a:rPr lang="ru-RU" sz="1600" dirty="0">
                <a:latin typeface="Century Gothic" panose="020B0502020202020204" pitchFamily="34" charset="0"/>
              </a:rPr>
              <a:t>исполнения задач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7411410" y="4109051"/>
            <a:ext cx="220650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2311400">
              <a:lnSpc>
                <a:spcPts val="2160"/>
              </a:lnSpc>
              <a:spcBef>
                <a:spcPct val="0"/>
              </a:spcBef>
            </a:pPr>
            <a:r>
              <a:rPr lang="ru-RU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Формируем электронную базу </a:t>
            </a:r>
            <a:r>
              <a:rPr lang="ru-RU" sz="1600" dirty="0">
                <a:latin typeface="Century Gothic" panose="020B0502020202020204" pitchFamily="34" charset="0"/>
              </a:rPr>
              <a:t>документооборота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9617914" y="4103060"/>
            <a:ext cx="2161620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2311400">
              <a:lnSpc>
                <a:spcPts val="2160"/>
              </a:lnSpc>
              <a:spcBef>
                <a:spcPct val="0"/>
              </a:spcBef>
            </a:pPr>
            <a:r>
              <a:rPr lang="ru-RU" sz="1600" dirty="0">
                <a:latin typeface="Century Gothic" panose="020B0502020202020204" pitchFamily="34" charset="0"/>
              </a:rPr>
              <a:t>Регулярно </a:t>
            </a:r>
          </a:p>
          <a:p>
            <a:pPr lvl="0" algn="ctr" defTabSz="2311400">
              <a:lnSpc>
                <a:spcPts val="2160"/>
              </a:lnSpc>
              <a:spcBef>
                <a:spcPct val="0"/>
              </a:spcBef>
            </a:pPr>
            <a:r>
              <a:rPr lang="ru-RU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готовим отчеты </a:t>
            </a:r>
          </a:p>
          <a:p>
            <a:pPr lvl="0" algn="ctr" defTabSz="2311400">
              <a:lnSpc>
                <a:spcPts val="2160"/>
              </a:lnSpc>
              <a:spcBef>
                <a:spcPct val="0"/>
              </a:spcBef>
            </a:pPr>
            <a:r>
              <a:rPr lang="ru-RU" sz="1600" dirty="0">
                <a:latin typeface="Century Gothic" panose="020B0502020202020204" pitchFamily="34" charset="0"/>
              </a:rPr>
              <a:t>о проделанной работе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1244817" y="2570357"/>
            <a:ext cx="9978439" cy="1128537"/>
            <a:chOff x="1170284" y="2545844"/>
            <a:chExt cx="9978439" cy="112853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284" y="2589841"/>
              <a:ext cx="1080000" cy="108000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376" y="2594381"/>
              <a:ext cx="1080000" cy="108000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597" y="2550196"/>
              <a:ext cx="1080000" cy="108000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2220" y="2545844"/>
              <a:ext cx="1080000" cy="108000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8723" y="2547267"/>
              <a:ext cx="1080000" cy="1080000"/>
            </a:xfrm>
            <a:prstGeom prst="rect">
              <a:avLst/>
            </a:prstGeom>
          </p:spPr>
        </p:pic>
      </p:grpSp>
      <p:sp>
        <p:nvSpPr>
          <p:cNvPr id="45" name="Заголовок 1"/>
          <p:cNvSpPr txBox="1">
            <a:spLocks/>
          </p:cNvSpPr>
          <p:nvPr/>
        </p:nvSpPr>
        <p:spPr>
          <a:xfrm>
            <a:off x="249390" y="701757"/>
            <a:ext cx="11385796" cy="731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33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Схема работы</a:t>
            </a:r>
          </a:p>
        </p:txBody>
      </p:sp>
    </p:spTree>
    <p:extLst>
      <p:ext uri="{BB962C8B-B14F-4D97-AF65-F5344CB8AC3E}">
        <p14:creationId xmlns:p14="http://schemas.microsoft.com/office/powerpoint/2010/main" val="271092902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8691" y="4889287"/>
            <a:ext cx="5120179" cy="962177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110 000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4" y="138961"/>
            <a:ext cx="2281954" cy="570488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8526670" y="4826475"/>
            <a:ext cx="2941947" cy="96991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dirty="0">
                <a:solidFill>
                  <a:srgbClr val="33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65 000</a:t>
            </a: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403102" y="816687"/>
            <a:ext cx="11385796" cy="4532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Сравните, что выгоднее?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0502" y="1512454"/>
            <a:ext cx="5236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Century Gothic" panose="020B0502020202020204" pitchFamily="34" charset="0"/>
              </a:rPr>
              <a:t>Штатный специалист</a:t>
            </a:r>
            <a:r>
              <a:rPr lang="ru-RU" u="sng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ru-RU" sz="1400" dirty="0">
                <a:latin typeface="Century Gothic" panose="020B0502020202020204" pitchFamily="34" charset="0"/>
              </a:rPr>
              <a:t>с опытом 2-3 года и зарплатой в 60 тыс. рублей </a:t>
            </a:r>
            <a:endParaRPr lang="ru-RU" sz="1400" b="1" dirty="0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0912" y="1345162"/>
            <a:ext cx="1819268" cy="94044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5931" y="2536105"/>
            <a:ext cx="118814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Юрист</a:t>
            </a:r>
          </a:p>
          <a:p>
            <a:endParaRPr lang="ru-RU" sz="1600" dirty="0">
              <a:latin typeface="Century Gothic" panose="020B0502020202020204" pitchFamily="34" charset="0"/>
            </a:endParaRPr>
          </a:p>
          <a:p>
            <a:r>
              <a:rPr lang="ru-RU" sz="1600" dirty="0">
                <a:latin typeface="Century Gothic" panose="020B0502020202020204" pitchFamily="34" charset="0"/>
              </a:rPr>
              <a:t>Бухгалтер</a:t>
            </a:r>
          </a:p>
          <a:p>
            <a:endParaRPr lang="ru-RU" sz="1600" dirty="0">
              <a:latin typeface="Century Gothic" panose="020B0502020202020204" pitchFamily="34" charset="0"/>
            </a:endParaRPr>
          </a:p>
          <a:p>
            <a:r>
              <a:rPr lang="ru-RU" sz="1600" dirty="0">
                <a:latin typeface="Century Gothic" panose="020B0502020202020204" pitchFamily="34" charset="0"/>
              </a:rPr>
              <a:t>Логистик</a:t>
            </a:r>
          </a:p>
          <a:p>
            <a:endParaRPr lang="ru-RU" sz="1600" dirty="0">
              <a:latin typeface="Century Gothic" panose="020B0502020202020204" pitchFamily="34" charset="0"/>
            </a:endParaRPr>
          </a:p>
          <a:p>
            <a:r>
              <a:rPr lang="ru-RU" sz="1600" dirty="0">
                <a:latin typeface="Century Gothic" panose="020B0502020202020204" pitchFamily="34" charset="0"/>
              </a:rPr>
              <a:t>Кадровик</a:t>
            </a:r>
            <a:endParaRPr lang="ru-RU" sz="1600" dirty="0"/>
          </a:p>
        </p:txBody>
      </p:sp>
      <p:pic>
        <p:nvPicPr>
          <p:cNvPr id="1030" name="Picture 6" descr="Картинки по запросу фигурная скобка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0168" y="3344426"/>
            <a:ext cx="2668334" cy="2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1714413" y="2143758"/>
            <a:ext cx="3892313" cy="2668333"/>
            <a:chOff x="2398158" y="2156185"/>
            <a:chExt cx="3892313" cy="266833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470194" y="2156185"/>
              <a:ext cx="3820277" cy="33855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  <p:txBody>
            <a:bodyPr wrap="none">
              <a:spAutoFit/>
            </a:bodyPr>
            <a:lstStyle/>
            <a:p>
              <a:pPr lvl="0">
                <a:lnSpc>
                  <a:spcPct val="100000"/>
                </a:lnSpc>
                <a:spcAft>
                  <a:spcPts val="0"/>
                </a:spcAft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З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/</a:t>
              </a: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П (не зависит от объема работы)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2470194" y="2764273"/>
              <a:ext cx="1636987" cy="33855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  <p:txBody>
            <a:bodyPr wrap="none">
              <a:spAutoFit/>
            </a:bodyPr>
            <a:lstStyle/>
            <a:p>
              <a:pPr lvl="0">
                <a:lnSpc>
                  <a:spcPct val="100000"/>
                </a:lnSpc>
                <a:spcAft>
                  <a:spcPts val="0"/>
                </a:spcAft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Налоги, 30,3 %</a:t>
              </a: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2453068" y="3343988"/>
              <a:ext cx="1385316" cy="33855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  <p:txBody>
            <a:bodyPr wrap="none">
              <a:spAutoFit/>
            </a:bodyPr>
            <a:lstStyle/>
            <a:p>
              <a:pPr lvl="0">
                <a:lnSpc>
                  <a:spcPct val="100000"/>
                </a:lnSpc>
                <a:spcAft>
                  <a:spcPts val="0"/>
                </a:spcAft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Больничные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2453068" y="3913731"/>
              <a:ext cx="1385316" cy="33855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  <p:txBody>
            <a:bodyPr wrap="square">
              <a:spAutoFit/>
            </a:bodyPr>
            <a:lstStyle/>
            <a:p>
              <a:pPr lvl="0">
                <a:lnSpc>
                  <a:spcPct val="100000"/>
                </a:lnSpc>
                <a:spcAft>
                  <a:spcPts val="0"/>
                </a:spcAft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Отпускные</a:t>
              </a: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2453068" y="4485964"/>
              <a:ext cx="1795684" cy="33855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  <p:txBody>
            <a:bodyPr wrap="none">
              <a:spAutoFit/>
            </a:bodyPr>
            <a:lstStyle/>
            <a:p>
              <a:pPr lvl="0">
                <a:lnSpc>
                  <a:spcPct val="100000"/>
                </a:lnSpc>
                <a:spcAft>
                  <a:spcPts val="0"/>
                </a:spcAft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Рабочее место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2405032" y="3005018"/>
              <a:ext cx="3690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+</a:t>
              </a:r>
              <a:endParaRPr lang="ru-RU" sz="2400" dirty="0">
                <a:solidFill>
                  <a:srgbClr val="FF0000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2398158" y="2408586"/>
              <a:ext cx="3827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+</a:t>
              </a:r>
              <a:endParaRPr lang="ru-RU" sz="2400" dirty="0">
                <a:solidFill>
                  <a:srgbClr val="FF0000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2413048" y="3586249"/>
              <a:ext cx="3827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+</a:t>
              </a:r>
              <a:endParaRPr lang="ru-RU" sz="2400" dirty="0">
                <a:solidFill>
                  <a:srgbClr val="FF0000"/>
                </a:solidFill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2417989" y="4146909"/>
              <a:ext cx="3827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+</a:t>
              </a:r>
              <a:endParaRPr lang="ru-RU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7097656" y="1511138"/>
            <a:ext cx="5236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Century Gothic" panose="020B0502020202020204" pitchFamily="34" charset="0"/>
              </a:rPr>
              <a:t>Аутсорсинг</a:t>
            </a:r>
            <a:endParaRPr lang="ru-RU" u="sng" dirty="0">
              <a:latin typeface="Century Gothic" panose="020B0502020202020204" pitchFamily="34" charset="0"/>
            </a:endParaRPr>
          </a:p>
          <a:p>
            <a:r>
              <a:rPr lang="ru-RU" sz="1400" dirty="0">
                <a:latin typeface="Century Gothic" panose="020B0502020202020204" pitchFamily="34" charset="0"/>
              </a:rPr>
              <a:t>с компанией</a:t>
            </a:r>
            <a:endParaRPr lang="ru-RU" sz="1400" b="1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5791859" y="2447932"/>
            <a:ext cx="1720859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Юридический</a:t>
            </a:r>
          </a:p>
          <a:p>
            <a:endParaRPr lang="ru-RU" sz="1050" dirty="0">
              <a:latin typeface="Century Gothic" panose="020B0502020202020204" pitchFamily="34" charset="0"/>
            </a:endParaRPr>
          </a:p>
          <a:p>
            <a:r>
              <a:rPr lang="ru-RU" sz="1600" dirty="0">
                <a:latin typeface="Century Gothic" panose="020B0502020202020204" pitchFamily="34" charset="0"/>
              </a:rPr>
              <a:t>Бухгалтерский</a:t>
            </a:r>
          </a:p>
          <a:p>
            <a:endParaRPr lang="ru-RU" sz="1050" dirty="0">
              <a:latin typeface="Century Gothic" panose="020B0502020202020204" pitchFamily="34" charset="0"/>
            </a:endParaRPr>
          </a:p>
          <a:p>
            <a:r>
              <a:rPr lang="ru-RU" sz="1600" dirty="0">
                <a:latin typeface="Century Gothic" panose="020B0502020202020204" pitchFamily="34" charset="0"/>
              </a:rPr>
              <a:t>Кадровый</a:t>
            </a:r>
          </a:p>
          <a:p>
            <a:endParaRPr lang="ru-RU" sz="1050" dirty="0">
              <a:latin typeface="Century Gothic" panose="020B0502020202020204" pitchFamily="34" charset="0"/>
            </a:endParaRPr>
          </a:p>
          <a:p>
            <a:r>
              <a:rPr lang="ru-RU" sz="1600" dirty="0">
                <a:latin typeface="Century Gothic" panose="020B0502020202020204" pitchFamily="34" charset="0"/>
              </a:rPr>
              <a:t>Судебный</a:t>
            </a:r>
          </a:p>
          <a:p>
            <a:endParaRPr lang="ru-RU" sz="1050" dirty="0">
              <a:latin typeface="Century Gothic" panose="020B0502020202020204" pitchFamily="34" charset="0"/>
            </a:endParaRPr>
          </a:p>
          <a:p>
            <a:r>
              <a:rPr lang="ru-RU" sz="1600" dirty="0">
                <a:latin typeface="Century Gothic" panose="020B0502020202020204" pitchFamily="34" charset="0"/>
              </a:rPr>
              <a:t>ВЭД</a:t>
            </a:r>
          </a:p>
        </p:txBody>
      </p:sp>
      <p:pic>
        <p:nvPicPr>
          <p:cNvPr id="56" name="Picture 6" descr="Картинки по запросу фигурная скобка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62477" y="3331258"/>
            <a:ext cx="2668334" cy="29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7742723" y="2143758"/>
            <a:ext cx="4264143" cy="2668333"/>
            <a:chOff x="9830227" y="2109518"/>
            <a:chExt cx="4264143" cy="2668333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9902264" y="2109518"/>
              <a:ext cx="3500388" cy="338554"/>
            </a:xfrm>
            <a:prstGeom prst="rect">
              <a:avLst/>
            </a:prstGeom>
            <a:solidFill>
              <a:srgbClr val="339900">
                <a:alpha val="20000"/>
              </a:srgbClr>
            </a:solidFill>
          </p:spPr>
          <p:txBody>
            <a:bodyPr wrap="square">
              <a:spAutoFit/>
            </a:bodyPr>
            <a:lstStyle/>
            <a:p>
              <a:pPr lvl="0">
                <a:lnSpc>
                  <a:spcPct val="100000"/>
                </a:lnSpc>
                <a:spcAft>
                  <a:spcPts val="0"/>
                </a:spcAft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Регулируемая оплата</a:t>
              </a: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9867926" y="2717606"/>
              <a:ext cx="4226444" cy="338554"/>
            </a:xfrm>
            <a:prstGeom prst="rect">
              <a:avLst/>
            </a:prstGeom>
            <a:solidFill>
              <a:srgbClr val="339900">
                <a:alpha val="20000"/>
              </a:srgbClr>
            </a:solidFill>
          </p:spPr>
          <p:txBody>
            <a:bodyPr wrap="square" lIns="0" rIns="0">
              <a:spAutoFit/>
            </a:bodyPr>
            <a:lstStyle/>
            <a:p>
              <a:pPr lvl="0">
                <a:lnSpc>
                  <a:spcPct val="100000"/>
                </a:lnSpc>
                <a:spcAft>
                  <a:spcPts val="0"/>
                </a:spcAft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Команда специалистов по цене одного</a:t>
              </a: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9885137" y="3297321"/>
              <a:ext cx="2430474" cy="338554"/>
            </a:xfrm>
            <a:prstGeom prst="rect">
              <a:avLst/>
            </a:prstGeom>
            <a:solidFill>
              <a:srgbClr val="339900">
                <a:alpha val="20000"/>
              </a:srgbClr>
            </a:solidFill>
          </p:spPr>
          <p:txBody>
            <a:bodyPr wrap="none">
              <a:spAutoFit/>
            </a:bodyPr>
            <a:lstStyle/>
            <a:p>
              <a:pPr lvl="0">
                <a:lnSpc>
                  <a:spcPct val="100000"/>
                </a:lnSpc>
                <a:spcAft>
                  <a:spcPts val="0"/>
                </a:spcAft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Персональный юрист</a:t>
              </a: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9885137" y="3867064"/>
              <a:ext cx="2930688" cy="338554"/>
            </a:xfrm>
            <a:prstGeom prst="rect">
              <a:avLst/>
            </a:prstGeom>
            <a:solidFill>
              <a:srgbClr val="339900">
                <a:alpha val="20000"/>
              </a:srgbClr>
            </a:solidFill>
          </p:spPr>
          <p:txBody>
            <a:bodyPr wrap="square">
              <a:spAutoFit/>
            </a:bodyPr>
            <a:lstStyle/>
            <a:p>
              <a:pPr lvl="0">
                <a:lnSpc>
                  <a:spcPct val="100000"/>
                </a:lnSpc>
                <a:spcAft>
                  <a:spcPts val="0"/>
                </a:spcAft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Еженедельная отчетность</a:t>
              </a: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9885137" y="4439297"/>
              <a:ext cx="3249608" cy="338554"/>
            </a:xfrm>
            <a:prstGeom prst="rect">
              <a:avLst/>
            </a:prstGeom>
            <a:solidFill>
              <a:srgbClr val="339900">
                <a:alpha val="20000"/>
              </a:srgbClr>
            </a:solidFill>
          </p:spPr>
          <p:txBody>
            <a:bodyPr wrap="none">
              <a:spAutoFit/>
            </a:bodyPr>
            <a:lstStyle/>
            <a:p>
              <a:pPr lvl="0">
                <a:lnSpc>
                  <a:spcPct val="100000"/>
                </a:lnSpc>
                <a:spcAft>
                  <a:spcPts val="0"/>
                </a:spcAft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Полная конфиденциальность</a:t>
              </a: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9837101" y="2958351"/>
              <a:ext cx="3690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339900"/>
                  </a:solidFill>
                  <a:latin typeface="Century Gothic" panose="020B0502020202020204" pitchFamily="34" charset="0"/>
                </a:rPr>
                <a:t>+</a:t>
              </a:r>
              <a:endParaRPr lang="ru-RU" sz="2400" dirty="0">
                <a:solidFill>
                  <a:srgbClr val="339900"/>
                </a:solidFill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9830227" y="2361919"/>
              <a:ext cx="3827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339900"/>
                  </a:solidFill>
                  <a:latin typeface="Century Gothic" panose="020B0502020202020204" pitchFamily="34" charset="0"/>
                </a:rPr>
                <a:t>+</a:t>
              </a:r>
              <a:endParaRPr lang="ru-RU" sz="2400" dirty="0">
                <a:solidFill>
                  <a:srgbClr val="339900"/>
                </a:solidFill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9845117" y="3539582"/>
              <a:ext cx="3827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339900"/>
                  </a:solidFill>
                  <a:latin typeface="Century Gothic" panose="020B0502020202020204" pitchFamily="34" charset="0"/>
                </a:rPr>
                <a:t>+</a:t>
              </a:r>
              <a:endParaRPr lang="ru-RU" sz="2400" dirty="0">
                <a:solidFill>
                  <a:srgbClr val="339900"/>
                </a:solidFill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9850058" y="4100242"/>
              <a:ext cx="3827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339900"/>
                  </a:solidFill>
                  <a:latin typeface="Century Gothic" panose="020B0502020202020204" pitchFamily="34" charset="0"/>
                </a:rPr>
                <a:t>+</a:t>
              </a:r>
              <a:endParaRPr lang="ru-RU" sz="2400" dirty="0">
                <a:solidFill>
                  <a:srgbClr val="339900"/>
                </a:solidFill>
              </a:endParaRPr>
            </a:p>
          </p:txBody>
        </p:sp>
      </p:grpSp>
      <p:sp>
        <p:nvSpPr>
          <p:cNvPr id="66" name="Прямоугольник 65"/>
          <p:cNvSpPr/>
          <p:nvPr/>
        </p:nvSpPr>
        <p:spPr>
          <a:xfrm>
            <a:off x="171114" y="6138148"/>
            <a:ext cx="1183575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entury Gothic" panose="020B0502020202020204" pitchFamily="34" charset="0"/>
              </a:rPr>
              <a:t>Мы работаем с разным бизнесом, поэтому стоимость аутсорсинга начинается с </a:t>
            </a:r>
            <a:r>
              <a:rPr 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15 000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Century Gothic" panose="020B0502020202020204" pitchFamily="34" charset="0"/>
                <a:cs typeface="Arial" panose="020B0604020202020204" pitchFamily="34" charset="0"/>
              </a:rPr>
              <a:t>рублей в месяц.</a:t>
            </a:r>
            <a:endParaRPr lang="ru-RU" sz="1600" dirty="0">
              <a:latin typeface="Century Gothic" panose="020B0502020202020204" pitchFamily="34" charset="0"/>
            </a:endParaRPr>
          </a:p>
          <a:p>
            <a:pPr algn="ctr"/>
            <a:endParaRPr lang="ru-RU" sz="1400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1800179" y="5018148"/>
            <a:ext cx="6657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=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968162" y="5018148"/>
            <a:ext cx="6657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dirty="0">
                <a:solidFill>
                  <a:srgbClr val="339900"/>
                </a:solidFill>
                <a:latin typeface="Century Gothic" panose="020B0502020202020204" pitchFamily="34" charset="0"/>
              </a:rPr>
              <a:t>=</a:t>
            </a:r>
            <a:endParaRPr lang="ru-RU" sz="4000" dirty="0">
              <a:solidFill>
                <a:srgbClr val="339900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6197600" y="254928"/>
            <a:ext cx="55905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ВСЕ ВИДЫ УСЛУГ </a:t>
            </a:r>
            <a:r>
              <a:rPr lang="ru-RU" sz="1400" dirty="0">
                <a:solidFill>
                  <a:srgbClr val="339900"/>
                </a:solidFill>
                <a:latin typeface="Corbel" panose="020B0503020204020204" pitchFamily="34" charset="0"/>
              </a:rPr>
              <a:t>ДЛЯ БИЗНЕСА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 ОДНОЙ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2833118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4" y="138961"/>
            <a:ext cx="2281954" cy="57048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344806" y="4314507"/>
            <a:ext cx="4780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entury Gothic" panose="020B0502020202020204" pitchFamily="34" charset="0"/>
              </a:rPr>
              <a:t>Конкурентные цены </a:t>
            </a:r>
            <a:r>
              <a:rPr lang="ru-RU" dirty="0">
                <a:latin typeface="Century Gothic" panose="020B0502020202020204" pitchFamily="34" charset="0"/>
              </a:rPr>
              <a:t>по всем направлениям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257294" y="4272661"/>
            <a:ext cx="4787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entury Gothic" panose="020B0502020202020204" pitchFamily="34" charset="0"/>
              </a:rPr>
              <a:t>Полный комплекс услуг </a:t>
            </a:r>
            <a:r>
              <a:rPr lang="ru-RU" dirty="0">
                <a:latin typeface="Century Gothic" panose="020B0502020202020204" pitchFamily="34" charset="0"/>
              </a:rPr>
              <a:t>для бизнеса в одной компании</a:t>
            </a:r>
            <a:endParaRPr lang="ru-RU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80912" y="5070768"/>
            <a:ext cx="4871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entury Gothic" panose="020B0502020202020204" pitchFamily="34" charset="0"/>
              </a:rPr>
              <a:t>Команда специалистов </a:t>
            </a:r>
            <a:r>
              <a:rPr lang="ru-RU" dirty="0">
                <a:latin typeface="Century Gothic" panose="020B0502020202020204" pitchFamily="34" charset="0"/>
              </a:rPr>
              <a:t>с практикой в редких областях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200096" y="5052087"/>
            <a:ext cx="4844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entury Gothic" panose="020B0502020202020204" pitchFamily="34" charset="0"/>
              </a:rPr>
              <a:t>Прозрачная отчетность </a:t>
            </a:r>
            <a:r>
              <a:rPr lang="ru-RU" dirty="0">
                <a:latin typeface="Century Gothic" panose="020B0502020202020204" pitchFamily="34" charset="0"/>
              </a:rPr>
              <a:t>и поэтапный контроль за оказанием услуг</a:t>
            </a:r>
            <a:endParaRPr lang="ru-RU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277603" y="5870172"/>
            <a:ext cx="4934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entury Gothic" panose="020B0502020202020204" pitchFamily="34" charset="0"/>
              </a:rPr>
              <a:t>Полная </a:t>
            </a:r>
            <a:r>
              <a:rPr lang="ru-RU" b="1" dirty="0">
                <a:solidFill>
                  <a:srgbClr val="FF0000"/>
                </a:solidFill>
                <a:latin typeface="Century Gothic" panose="020B0502020202020204" pitchFamily="34" charset="0"/>
              </a:rPr>
              <a:t>конфиденциальность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10" y="4368789"/>
            <a:ext cx="468000" cy="46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578" y="4367069"/>
            <a:ext cx="468000" cy="46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13" y="5142419"/>
            <a:ext cx="468000" cy="4680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316208" y="5870172"/>
            <a:ext cx="4878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entury Gothic" panose="020B0502020202020204" pitchFamily="34" charset="0"/>
              </a:rPr>
              <a:t>Четкая и понятная </a:t>
            </a:r>
            <a:r>
              <a:rPr lang="ru-RU" b="1" dirty="0">
                <a:solidFill>
                  <a:srgbClr val="FF0000"/>
                </a:solidFill>
                <a:latin typeface="Century Gothic" panose="020B0502020202020204" pitchFamily="34" charset="0"/>
              </a:rPr>
              <a:t>схема работы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13" y="5820838"/>
            <a:ext cx="468000" cy="468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326" y="5142419"/>
            <a:ext cx="468000" cy="4680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578" y="5820838"/>
            <a:ext cx="468000" cy="46800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6197600" y="254928"/>
            <a:ext cx="55905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ВСЕ ВИДЫ УСЛУГ </a:t>
            </a:r>
            <a:r>
              <a:rPr lang="ru-RU" sz="1400" dirty="0">
                <a:solidFill>
                  <a:srgbClr val="339900"/>
                </a:solidFill>
                <a:latin typeface="Corbel" panose="020B0503020204020204" pitchFamily="34" charset="0"/>
              </a:rPr>
              <a:t>ДЛЯ БИЗНЕСА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 ОДНОЙ КОМПАНИИ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69213" y="1476136"/>
            <a:ext cx="8035548" cy="450441"/>
            <a:chOff x="571836" y="4862861"/>
            <a:chExt cx="8035548" cy="450441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6816215" y="4862861"/>
              <a:ext cx="17911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dirty="0">
                  <a:latin typeface="Century Gothic" panose="020B0502020202020204" pitchFamily="34" charset="0"/>
                </a:rPr>
                <a:t>удаленно</a:t>
              </a: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3985250" y="4868884"/>
              <a:ext cx="251246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dirty="0">
                  <a:latin typeface="Century Gothic" panose="020B0502020202020204" pitchFamily="34" charset="0"/>
                </a:rPr>
                <a:t>в офисе клиента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571836" y="4882415"/>
              <a:ext cx="587676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ova" panose="020B0504020202020204" pitchFamily="34" charset="0"/>
                  <a:ea typeface="MS Mincho"/>
                  <a:cs typeface="Times New Roman" panose="02020603050405020304" pitchFamily="18" charset="0"/>
                </a:rPr>
                <a:t>МЫ РАБОТАЕМ</a:t>
              </a:r>
              <a:endPara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69213" y="2251860"/>
            <a:ext cx="10914991" cy="769441"/>
            <a:chOff x="488601" y="1532227"/>
            <a:chExt cx="10914991" cy="769441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3138249" y="1636418"/>
              <a:ext cx="8265343" cy="502684"/>
              <a:chOff x="3066060" y="1872974"/>
              <a:chExt cx="8265343" cy="502684"/>
            </a:xfrm>
          </p:grpSpPr>
          <p:grpSp>
            <p:nvGrpSpPr>
              <p:cNvPr id="46" name="Группа 45"/>
              <p:cNvGrpSpPr/>
              <p:nvPr/>
            </p:nvGrpSpPr>
            <p:grpSpPr>
              <a:xfrm>
                <a:off x="3066060" y="1872974"/>
                <a:ext cx="2059049" cy="502684"/>
                <a:chOff x="3808215" y="1780484"/>
                <a:chExt cx="2059049" cy="502684"/>
              </a:xfrm>
            </p:grpSpPr>
            <p:pic>
              <p:nvPicPr>
                <p:cNvPr id="69" name="Рисунок 68" descr="C:\Users\Светлана\AppData\Local\Microsoft\Windows\INetCacheContent.Word\телефон.png"/>
                <p:cNvPicPr/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08215" y="1780484"/>
                  <a:ext cx="463995" cy="50268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0" name="Прямоугольник 69"/>
                <p:cNvSpPr/>
                <p:nvPr/>
              </p:nvSpPr>
              <p:spPr>
                <a:xfrm>
                  <a:off x="4184784" y="1879431"/>
                  <a:ext cx="1682480" cy="3539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1700" dirty="0">
                      <a:solidFill>
                        <a:srgbClr val="000000"/>
                      </a:solidFill>
                      <a:latin typeface="Century Gothic" panose="020B0502020202020204" pitchFamily="34" charset="0"/>
                      <a:ea typeface="MS Mincho"/>
                      <a:cs typeface="Times New Roman" panose="02020603050405020304" pitchFamily="18" charset="0"/>
                    </a:rPr>
                    <a:t>По телефону</a:t>
                  </a:r>
                  <a:endParaRPr lang="ru-RU" sz="1700" dirty="0"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47" name="Группа 46"/>
              <p:cNvGrpSpPr/>
              <p:nvPr/>
            </p:nvGrpSpPr>
            <p:grpSpPr>
              <a:xfrm>
                <a:off x="5342171" y="1926455"/>
                <a:ext cx="1640504" cy="391754"/>
                <a:chOff x="3439880" y="2627193"/>
                <a:chExt cx="1640504" cy="391754"/>
              </a:xfrm>
            </p:grpSpPr>
            <p:pic>
              <p:nvPicPr>
                <p:cNvPr id="67" name="Рисунок 66" descr="C:\Users\Светлана\AppData\Local\Microsoft\Windows\INetCacheContent.Word\почта.png"/>
                <p:cNvPicPr/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39880" y="2631410"/>
                  <a:ext cx="420633" cy="38753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8" name="Прямоугольник 67"/>
                <p:cNvSpPr/>
                <p:nvPr/>
              </p:nvSpPr>
              <p:spPr>
                <a:xfrm>
                  <a:off x="3913077" y="2627193"/>
                  <a:ext cx="1167307" cy="3539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1700" dirty="0">
                      <a:solidFill>
                        <a:srgbClr val="000000"/>
                      </a:solidFill>
                      <a:latin typeface="Century Gothic" panose="020B0502020202020204" pitchFamily="34" charset="0"/>
                      <a:ea typeface="MS Mincho"/>
                      <a:cs typeface="Times New Roman" panose="02020603050405020304" pitchFamily="18" charset="0"/>
                    </a:rPr>
                    <a:t>По </a:t>
                  </a:r>
                  <a:r>
                    <a:rPr lang="en-US" sz="1700" dirty="0">
                      <a:solidFill>
                        <a:srgbClr val="000000"/>
                      </a:solidFill>
                      <a:latin typeface="Century Gothic" panose="020B0502020202020204" pitchFamily="34" charset="0"/>
                      <a:ea typeface="MS Mincho"/>
                      <a:cs typeface="Times New Roman" panose="02020603050405020304" pitchFamily="18" charset="0"/>
                    </a:rPr>
                    <a:t>E-mail</a:t>
                  </a:r>
                  <a:endParaRPr lang="ru-RU" sz="1700" dirty="0"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48" name="Группа 47"/>
              <p:cNvGrpSpPr/>
              <p:nvPr/>
            </p:nvGrpSpPr>
            <p:grpSpPr>
              <a:xfrm>
                <a:off x="7405586" y="1915912"/>
                <a:ext cx="1595648" cy="422816"/>
                <a:chOff x="1822934" y="3409877"/>
                <a:chExt cx="1595648" cy="422816"/>
              </a:xfrm>
            </p:grpSpPr>
            <p:pic>
              <p:nvPicPr>
                <p:cNvPr id="59" name="Рисунок 58" descr="C:\Users\Светлана\AppData\Local\Microsoft\Windows\INetCacheContent.Word\скайп.png"/>
                <p:cNvPicPr/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2934" y="3409877"/>
                  <a:ext cx="421960" cy="4228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6" name="Прямоугольник 65"/>
                <p:cNvSpPr/>
                <p:nvPr/>
              </p:nvSpPr>
              <p:spPr>
                <a:xfrm>
                  <a:off x="2280129" y="3420523"/>
                  <a:ext cx="1138453" cy="3539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1700" dirty="0">
                      <a:solidFill>
                        <a:srgbClr val="000000"/>
                      </a:solidFill>
                      <a:latin typeface="Century Gothic" panose="020B0502020202020204" pitchFamily="34" charset="0"/>
                      <a:ea typeface="MS Mincho"/>
                      <a:cs typeface="Times New Roman" panose="02020603050405020304" pitchFamily="18" charset="0"/>
                    </a:rPr>
                    <a:t>По </a:t>
                  </a:r>
                  <a:r>
                    <a:rPr lang="en-US" sz="1700" dirty="0">
                      <a:solidFill>
                        <a:srgbClr val="000000"/>
                      </a:solidFill>
                      <a:latin typeface="Century Gothic" panose="020B0502020202020204" pitchFamily="34" charset="0"/>
                      <a:ea typeface="MS Mincho"/>
                      <a:cs typeface="Times New Roman" panose="02020603050405020304" pitchFamily="18" charset="0"/>
                    </a:rPr>
                    <a:t>skype</a:t>
                  </a:r>
                  <a:endParaRPr lang="ru-RU" sz="1700" dirty="0"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3" name="Группа 52"/>
              <p:cNvGrpSpPr/>
              <p:nvPr/>
            </p:nvGrpSpPr>
            <p:grpSpPr>
              <a:xfrm>
                <a:off x="9263152" y="1907364"/>
                <a:ext cx="2068251" cy="420605"/>
                <a:chOff x="1363328" y="4126824"/>
                <a:chExt cx="2068251" cy="420605"/>
              </a:xfrm>
            </p:grpSpPr>
            <p:pic>
              <p:nvPicPr>
                <p:cNvPr id="55" name="Рисунок 54" descr="C:\Users\Светлана\AppData\Local\Microsoft\Windows\INetCacheContent.Word\ватсап.png"/>
                <p:cNvPicPr/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63328" y="4126824"/>
                  <a:ext cx="421960" cy="4206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7" name="Прямоугольник 56"/>
                <p:cNvSpPr/>
                <p:nvPr/>
              </p:nvSpPr>
              <p:spPr>
                <a:xfrm>
                  <a:off x="1825049" y="4152460"/>
                  <a:ext cx="1606530" cy="3539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1700" dirty="0">
                      <a:solidFill>
                        <a:srgbClr val="000000"/>
                      </a:solidFill>
                      <a:latin typeface="Century Gothic" panose="020B0502020202020204" pitchFamily="34" charset="0"/>
                      <a:ea typeface="MS Mincho"/>
                      <a:cs typeface="Times New Roman" panose="02020603050405020304" pitchFamily="18" charset="0"/>
                    </a:rPr>
                    <a:t>По </a:t>
                  </a:r>
                  <a:r>
                    <a:rPr lang="en-US" sz="1700" dirty="0">
                      <a:solidFill>
                        <a:srgbClr val="000000"/>
                      </a:solidFill>
                      <a:latin typeface="Century Gothic" panose="020B0502020202020204" pitchFamily="34" charset="0"/>
                      <a:ea typeface="MS Mincho"/>
                      <a:cs typeface="Times New Roman" panose="02020603050405020304" pitchFamily="18" charset="0"/>
                    </a:rPr>
                    <a:t>whatsapp</a:t>
                  </a:r>
                  <a:endParaRPr lang="ru-RU" sz="1700" dirty="0">
                    <a:latin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45" name="Прямоугольник 44"/>
            <p:cNvSpPr/>
            <p:nvPr/>
          </p:nvSpPr>
          <p:spPr>
            <a:xfrm>
              <a:off x="488601" y="1532227"/>
              <a:ext cx="266577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ova" panose="020B0504020202020204" pitchFamily="34" charset="0"/>
                  <a:ea typeface="MS Mincho"/>
                  <a:cs typeface="Times New Roman" panose="02020603050405020304" pitchFamily="18" charset="0"/>
                </a:rPr>
                <a:t>24 </a:t>
              </a:r>
              <a:r>
                <a:rPr lang="ru-RU" sz="2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ova" panose="020B0504020202020204" pitchFamily="34" charset="0"/>
                  <a:ea typeface="MS Mincho"/>
                  <a:cs typeface="Times New Roman" panose="02020603050405020304" pitchFamily="18" charset="0"/>
                </a:rPr>
                <a:t>ЧАСА В СУТКИ МЫ ДОСТУПНЫ</a:t>
              </a:r>
              <a:endPara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S Mincho"/>
                <a:cs typeface="Times New Roman" panose="02020603050405020304" pitchFamily="18" charset="0"/>
              </a:endParaRPr>
            </a:p>
          </p:txBody>
        </p:sp>
      </p:grpSp>
      <p:pic>
        <p:nvPicPr>
          <p:cNvPr id="71" name="Picture 2" descr="Картинки по запросу галочка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63" y="1495691"/>
            <a:ext cx="410831" cy="37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Картинки по запросу галочка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952" y="1495691"/>
            <a:ext cx="410831" cy="37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4082627" y="3470071"/>
            <a:ext cx="37487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200" dirty="0">
                <a:solidFill>
                  <a:srgbClr val="33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ea typeface="MS Mincho"/>
                <a:cs typeface="Times New Roman" panose="02020603050405020304" pitchFamily="18" charset="0"/>
              </a:rPr>
              <a:t>НАШИ ГАРАНТИИ</a:t>
            </a:r>
            <a:endParaRPr lang="ru-RU" sz="2200" dirty="0">
              <a:solidFill>
                <a:srgbClr val="33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621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4" y="138961"/>
            <a:ext cx="2281954" cy="570488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683912" y="1746913"/>
            <a:ext cx="10930332" cy="12148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8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из </a:t>
            </a:r>
            <a:r>
              <a:rPr lang="ru-RU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10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1800" dirty="0">
                <a:latin typeface="Century Gothic" panose="020B0502020202020204" pitchFamily="34" charset="0"/>
              </a:rPr>
              <a:t>руководителей в США и Европе передали весь бизнес или его отдельные части на </a:t>
            </a:r>
            <a:r>
              <a:rPr lang="ru-RU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аутсорсинг.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>
          <a:xfrm>
            <a:off x="683912" y="2620370"/>
            <a:ext cx="10824176" cy="25985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1800" dirty="0">
                <a:latin typeface="Century Gothic" panose="020B0502020202020204" pitchFamily="34" charset="0"/>
              </a:rPr>
              <a:t>Выбирая аутсорсинг Вы:</a:t>
            </a:r>
            <a:endParaRPr lang="ru-RU" sz="18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Экономите деньги</a:t>
            </a:r>
            <a:r>
              <a:rPr lang="ru-RU" sz="1600" dirty="0">
                <a:latin typeface="Century Gothic" panose="020B0502020202020204" pitchFamily="34" charset="0"/>
              </a:rPr>
              <a:t>, не переплачивая за налоги, отпуска и больничные </a:t>
            </a:r>
            <a:endParaRPr lang="ru-RU" sz="1800" dirty="0">
              <a:latin typeface="Century Gothic" panose="020B0502020202020204" pitchFamily="34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Исключаете риски </a:t>
            </a:r>
            <a:r>
              <a:rPr lang="ru-RU" sz="1800" dirty="0">
                <a:latin typeface="Century Gothic" panose="020B0502020202020204" pitchFamily="34" charset="0"/>
              </a:rPr>
              <a:t>временной нетрудоспособности сотрудника</a:t>
            </a:r>
          </a:p>
          <a:p>
            <a:pPr marL="285750" indent="-28575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Расширяете возможности</a:t>
            </a:r>
            <a:r>
              <a:rPr lang="ru-RU" sz="1800" dirty="0">
                <a:latin typeface="Century Gothic" panose="020B0502020202020204" pitchFamily="34" charset="0"/>
              </a:rPr>
              <a:t>, получая команду специалистов по цене одного</a:t>
            </a:r>
          </a:p>
          <a:p>
            <a:pPr marL="285750" indent="-28575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Используете самые современные и эффективные методы </a:t>
            </a:r>
            <a:r>
              <a:rPr lang="ru-RU" sz="1800" dirty="0">
                <a:latin typeface="Century Gothic" panose="020B0502020202020204" pitchFamily="34" charset="0"/>
              </a:rPr>
              <a:t>управления бизнесом</a:t>
            </a:r>
          </a:p>
        </p:txBody>
      </p:sp>
      <p:grpSp>
        <p:nvGrpSpPr>
          <p:cNvPr id="48" name="Группа 47"/>
          <p:cNvGrpSpPr/>
          <p:nvPr/>
        </p:nvGrpSpPr>
        <p:grpSpPr>
          <a:xfrm>
            <a:off x="683912" y="5611370"/>
            <a:ext cx="10824176" cy="829252"/>
            <a:chOff x="477638" y="5420870"/>
            <a:chExt cx="10824176" cy="829252"/>
          </a:xfrm>
        </p:grpSpPr>
        <p:grpSp>
          <p:nvGrpSpPr>
            <p:cNvPr id="47" name="Группа 46"/>
            <p:cNvGrpSpPr/>
            <p:nvPr/>
          </p:nvGrpSpPr>
          <p:grpSpPr>
            <a:xfrm>
              <a:off x="1536037" y="5446727"/>
              <a:ext cx="773812" cy="803395"/>
              <a:chOff x="723597" y="1357973"/>
              <a:chExt cx="773812" cy="803395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597" y="1357973"/>
                <a:ext cx="720000" cy="720000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Picture 4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6853" y="1772076"/>
                <a:ext cx="360556" cy="3892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1" name="Группа 40"/>
            <p:cNvGrpSpPr/>
            <p:nvPr/>
          </p:nvGrpSpPr>
          <p:grpSpPr>
            <a:xfrm>
              <a:off x="6983823" y="5433089"/>
              <a:ext cx="822294" cy="808603"/>
              <a:chOff x="5475918" y="5488710"/>
              <a:chExt cx="822294" cy="808603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5918" y="5488710"/>
                <a:ext cx="720000" cy="720000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4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7656" y="5908021"/>
                <a:ext cx="360556" cy="3892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" name="Группа 45"/>
            <p:cNvGrpSpPr/>
            <p:nvPr/>
          </p:nvGrpSpPr>
          <p:grpSpPr>
            <a:xfrm>
              <a:off x="477638" y="5446727"/>
              <a:ext cx="829979" cy="800894"/>
              <a:chOff x="2472791" y="1354763"/>
              <a:chExt cx="829979" cy="800894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2791" y="1354763"/>
                <a:ext cx="720000" cy="720000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4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2214" y="1766365"/>
                <a:ext cx="360556" cy="3892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2" name="Группа 41"/>
            <p:cNvGrpSpPr/>
            <p:nvPr/>
          </p:nvGrpSpPr>
          <p:grpSpPr>
            <a:xfrm>
              <a:off x="5849262" y="5433089"/>
              <a:ext cx="795799" cy="773843"/>
              <a:chOff x="3879728" y="5484648"/>
              <a:chExt cx="795799" cy="773843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9728" y="5484648"/>
                <a:ext cx="720000" cy="720000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7" name="Picture 4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4971" y="5869199"/>
                <a:ext cx="360556" cy="3892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8069563" y="5433089"/>
              <a:ext cx="900278" cy="777895"/>
              <a:chOff x="7196925" y="5487858"/>
              <a:chExt cx="900278" cy="777895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96925" y="5487858"/>
                <a:ext cx="720000" cy="720000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" name="Picture 4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36647" y="5876461"/>
                <a:ext cx="360556" cy="3892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" name="Группа 44"/>
            <p:cNvGrpSpPr/>
            <p:nvPr/>
          </p:nvGrpSpPr>
          <p:grpSpPr>
            <a:xfrm>
              <a:off x="2652084" y="5448332"/>
              <a:ext cx="807144" cy="793360"/>
              <a:chOff x="717983" y="2645013"/>
              <a:chExt cx="807144" cy="79336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3" y="2645013"/>
                <a:ext cx="720000" cy="720000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Picture 4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4571" y="3049081"/>
                <a:ext cx="360556" cy="3892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4" name="Группа 43"/>
            <p:cNvGrpSpPr/>
            <p:nvPr/>
          </p:nvGrpSpPr>
          <p:grpSpPr>
            <a:xfrm>
              <a:off x="3708442" y="5433089"/>
              <a:ext cx="773914" cy="817033"/>
              <a:chOff x="879471" y="5497866"/>
              <a:chExt cx="773914" cy="817033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471" y="5497866"/>
                <a:ext cx="720000" cy="720000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Picture 4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2829" y="5925607"/>
                <a:ext cx="360556" cy="3892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3" name="Группа 42"/>
            <p:cNvGrpSpPr/>
            <p:nvPr/>
          </p:nvGrpSpPr>
          <p:grpSpPr>
            <a:xfrm>
              <a:off x="4765278" y="5433089"/>
              <a:ext cx="774288" cy="773843"/>
              <a:chOff x="2365766" y="5490098"/>
              <a:chExt cx="774288" cy="773843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5766" y="5490098"/>
                <a:ext cx="720000" cy="720000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" name="Picture 4" descr="Картинки по запросу ГАЛОЧКА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9498" y="5874649"/>
                <a:ext cx="360556" cy="3892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Группа 13"/>
            <p:cNvGrpSpPr/>
            <p:nvPr/>
          </p:nvGrpSpPr>
          <p:grpSpPr>
            <a:xfrm>
              <a:off x="9246404" y="5433089"/>
              <a:ext cx="836234" cy="773293"/>
              <a:chOff x="8917452" y="5507343"/>
              <a:chExt cx="836234" cy="773293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7452" y="5507343"/>
                <a:ext cx="720000" cy="720000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24695" y="5951645"/>
                <a:ext cx="328991" cy="328991"/>
              </a:xfrm>
              <a:prstGeom prst="rect">
                <a:avLst/>
              </a:prstGeom>
            </p:spPr>
          </p:pic>
        </p:grpSp>
        <p:grpSp>
          <p:nvGrpSpPr>
            <p:cNvPr id="10" name="Группа 9"/>
            <p:cNvGrpSpPr/>
            <p:nvPr/>
          </p:nvGrpSpPr>
          <p:grpSpPr>
            <a:xfrm>
              <a:off x="10436089" y="5420870"/>
              <a:ext cx="865725" cy="755911"/>
              <a:chOff x="10465646" y="5508690"/>
              <a:chExt cx="865725" cy="755911"/>
            </a:xfrm>
          </p:grpSpPr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65646" y="5508690"/>
                <a:ext cx="720000" cy="720000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2380" y="5935610"/>
                <a:ext cx="328991" cy="328991"/>
              </a:xfrm>
              <a:prstGeom prst="rect">
                <a:avLst/>
              </a:prstGeom>
            </p:spPr>
          </p:pic>
        </p:grpSp>
      </p:grpSp>
      <p:sp>
        <p:nvSpPr>
          <p:cNvPr id="38" name="Прямоугольник 37"/>
          <p:cNvSpPr/>
          <p:nvPr/>
        </p:nvSpPr>
        <p:spPr>
          <a:xfrm>
            <a:off x="6197600" y="254928"/>
            <a:ext cx="55905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ВСЕ ВИДЫ УСЛУГ </a:t>
            </a:r>
            <a:r>
              <a:rPr lang="ru-RU" sz="1400" dirty="0">
                <a:solidFill>
                  <a:srgbClr val="339900"/>
                </a:solidFill>
                <a:latin typeface="Corbel" panose="020B0503020204020204" pitchFamily="34" charset="0"/>
              </a:rPr>
              <a:t>ДЛЯ БИЗНЕСА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 ОДНОЙ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3591565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4" y="138961"/>
            <a:ext cx="2281954" cy="57048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28000"/>
                    </a14:imgEffect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91" y="2815238"/>
            <a:ext cx="558000" cy="55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  <a14:imgEffect>
                      <a14:saturation sat="28000"/>
                    </a14:imgEffect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91" y="2124696"/>
            <a:ext cx="558000" cy="5580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91" y="3506825"/>
            <a:ext cx="558000" cy="558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91" y="4196350"/>
            <a:ext cx="558000" cy="558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91" y="4897862"/>
            <a:ext cx="558000" cy="558000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1994748" y="2312336"/>
            <a:ext cx="178286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2000127" y="2984542"/>
            <a:ext cx="116249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Торговля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994748" y="3634912"/>
            <a:ext cx="2699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Перевозки, логистика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000516" y="4387266"/>
            <a:ext cx="254108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Финансовый сектор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1995794" y="5016174"/>
            <a:ext cx="378821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Информационные технологии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635" y="2120242"/>
            <a:ext cx="558000" cy="558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635" y="2811833"/>
            <a:ext cx="558000" cy="558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635" y="3502371"/>
            <a:ext cx="558000" cy="558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635" y="4196218"/>
            <a:ext cx="558000" cy="5580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635" y="4893408"/>
            <a:ext cx="558000" cy="558000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7691198" y="2286309"/>
            <a:ext cx="96051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0170" indent="-90170">
              <a:lnSpc>
                <a:spcPct val="107000"/>
              </a:lnSpc>
              <a:spcAft>
                <a:spcPts val="200"/>
              </a:spcAft>
            </a:pP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Услуги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7691198" y="2977689"/>
            <a:ext cx="188224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7691198" y="3637563"/>
            <a:ext cx="141737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Медицина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7692227" y="4313205"/>
            <a:ext cx="248978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7692841" y="4994016"/>
            <a:ext cx="274145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200"/>
              </a:spcAft>
            </a:pPr>
            <a:r>
              <a:rPr lang="ru-RU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Переработка отходов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197600" y="254928"/>
            <a:ext cx="55905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ВСЕ ВИДЫ УСЛУГ </a:t>
            </a:r>
            <a:r>
              <a:rPr lang="ru-RU" sz="1400" dirty="0">
                <a:solidFill>
                  <a:srgbClr val="339900"/>
                </a:solidFill>
                <a:latin typeface="Corbel" panose="020B0503020204020204" pitchFamily="34" charset="0"/>
              </a:rPr>
              <a:t>ДЛЯ БИЗНЕСА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В ОДНОЙ КОМПАНИИ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866063" y="1405241"/>
            <a:ext cx="4459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Мы работаем с отраслями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751747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4243</TotalTime>
  <Words>652</Words>
  <Application>Microsoft Macintosh PowerPoint</Application>
  <PresentationFormat>Широкоэкранный</PresentationFormat>
  <Paragraphs>208</Paragraphs>
  <Slides>12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Adine Kirnberg</vt:lpstr>
      <vt:lpstr>Arial</vt:lpstr>
      <vt:lpstr>Arial Nova</vt:lpstr>
      <vt:lpstr>Calibri</vt:lpstr>
      <vt:lpstr>Calibri Light</vt:lpstr>
      <vt:lpstr>Cambria</vt:lpstr>
      <vt:lpstr>Century Gothic</vt:lpstr>
      <vt:lpstr>Corbel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110 000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Буравцова</dc:creator>
  <cp:lastModifiedBy>Svetlana Svetlana</cp:lastModifiedBy>
  <cp:revision>263</cp:revision>
  <cp:lastPrinted>2017-03-27T14:55:20Z</cp:lastPrinted>
  <dcterms:created xsi:type="dcterms:W3CDTF">2016-03-21T07:55:56Z</dcterms:created>
  <dcterms:modified xsi:type="dcterms:W3CDTF">2023-03-10T09:11:57Z</dcterms:modified>
</cp:coreProperties>
</file>